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66" r:id="rId2"/>
    <p:sldId id="288" r:id="rId3"/>
    <p:sldId id="278" r:id="rId4"/>
    <p:sldId id="298" r:id="rId5"/>
    <p:sldId id="301" r:id="rId6"/>
    <p:sldId id="299" r:id="rId7"/>
    <p:sldId id="300" r:id="rId8"/>
    <p:sldId id="303" r:id="rId9"/>
    <p:sldId id="279" r:id="rId10"/>
    <p:sldId id="285" r:id="rId11"/>
    <p:sldId id="347" r:id="rId12"/>
    <p:sldId id="307" r:id="rId13"/>
    <p:sldId id="283" r:id="rId14"/>
    <p:sldId id="281" r:id="rId15"/>
    <p:sldId id="308" r:id="rId16"/>
    <p:sldId id="284" r:id="rId17"/>
    <p:sldId id="345" r:id="rId18"/>
    <p:sldId id="287" r:id="rId19"/>
  </p:sldIdLst>
  <p:sldSz cx="9144000" cy="6858000" type="screen4x3"/>
  <p:notesSz cx="9872663" cy="6797675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C3C3B"/>
    <a:srgbClr val="007D77"/>
    <a:srgbClr val="0081BC"/>
    <a:srgbClr val="00ADD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18" autoAdjust="0"/>
    <p:restoredTop sz="90180"/>
  </p:normalViewPr>
  <p:slideViewPr>
    <p:cSldViewPr>
      <p:cViewPr>
        <p:scale>
          <a:sx n="108" d="100"/>
          <a:sy n="108" d="100"/>
        </p:scale>
        <p:origin x="-78" y="852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xmlns="" id="{4C7D80E5-7DC5-4218-858C-B739850A095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2"/>
            <a:ext cx="4279230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xmlns="" id="{69949266-825D-466B-9117-C9EBFEFF10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591131" y="2"/>
            <a:ext cx="4279230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533EA-5A99-43DD-A96B-17F8B14935F9}" type="datetimeFigureOut">
              <a:rPr lang="it-IT" smtClean="0"/>
              <a:pPr/>
              <a:t>27/06/2017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4143F7C4-F77C-4CBF-A70E-55645B2BCD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6457411"/>
            <a:ext cx="4279230" cy="340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88BD355F-1162-4088-99D2-E69A1CBA28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591131" y="6457411"/>
            <a:ext cx="4279230" cy="340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93EDD-F419-4B20-BB14-A7077276DAF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359215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279008" cy="341251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5591329" y="1"/>
            <a:ext cx="4279006" cy="341251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>
              <a:defRPr sz="1200"/>
            </a:lvl1pPr>
          </a:lstStyle>
          <a:p>
            <a:fld id="{63B660EA-D6AE-4A93-9AE3-33CEC915986B}" type="datetimeFigureOut">
              <a:rPr lang="it-IT" smtClean="0"/>
              <a:pPr/>
              <a:t>27/06/2017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408363" y="850900"/>
            <a:ext cx="3055937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986570" y="3271418"/>
            <a:ext cx="7899526" cy="2676413"/>
          </a:xfrm>
          <a:prstGeom prst="rect">
            <a:avLst/>
          </a:prstGeom>
        </p:spPr>
        <p:txBody>
          <a:bodyPr vert="horz" lIns="92108" tIns="46054" rIns="92108" bIns="46054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2" y="6456425"/>
            <a:ext cx="4279008" cy="341251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5591329" y="6456425"/>
            <a:ext cx="4279006" cy="341251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r">
              <a:defRPr sz="1200"/>
            </a:lvl1pPr>
          </a:lstStyle>
          <a:p>
            <a:fld id="{3681A360-10D7-4633-9EFD-504D93D1A395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397287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1A360-10D7-4633-9EFD-504D93D1A395}" type="slidenum">
              <a:rPr lang="it-IT" smtClean="0"/>
              <a:pPr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641594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1A360-10D7-4633-9EFD-504D93D1A395}" type="slidenum">
              <a:rPr lang="it-IT" smtClean="0"/>
              <a:pPr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598877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1A360-10D7-4633-9EFD-504D93D1A395}" type="slidenum">
              <a:rPr lang="it-IT" smtClean="0"/>
              <a:pPr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282469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1A360-10D7-4633-9EFD-504D93D1A395}" type="slidenum">
              <a:rPr lang="it-IT" smtClean="0"/>
              <a:pPr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2281881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1A360-10D7-4633-9EFD-504D93D1A395}" type="slidenum">
              <a:rPr lang="it-IT" smtClean="0"/>
              <a:pPr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0470900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1A360-10D7-4633-9EFD-504D93D1A395}" type="slidenum">
              <a:rPr lang="it-IT" smtClean="0"/>
              <a:pPr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128814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0712E-57BC-4A9A-A89A-086F346F6DD2}" type="datetimeFigureOut">
              <a:rPr lang="it-IT"/>
              <a:pPr>
                <a:defRPr/>
              </a:pPr>
              <a:t>27/06/2017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B8BE1-A805-4F2B-8A58-BED466730BA3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13E86-D7ED-4D4B-B5B7-70866C492E4A}" type="datetimeFigureOut">
              <a:rPr lang="it-IT"/>
              <a:pPr>
                <a:defRPr/>
              </a:pPr>
              <a:t>27/06/2017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55C6F-1E2C-4C11-BFCE-4F6A15BB529E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266F1-8F73-4869-B898-46C15FF8F3D9}" type="datetimeFigureOut">
              <a:rPr lang="it-IT"/>
              <a:pPr>
                <a:defRPr/>
              </a:pPr>
              <a:t>27/06/2017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7D979-60C2-4782-9F57-BBE4DD315CCA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73A09-33E0-4D38-A3A4-4A71125F7B30}" type="datetimeFigureOut">
              <a:rPr lang="it-IT"/>
              <a:pPr>
                <a:defRPr/>
              </a:pPr>
              <a:t>27/06/2017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AD5F-6DAF-45A8-A705-DB3DCCF7159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C646E-0504-4DBE-B5C7-4F8538AA6088}" type="datetimeFigureOut">
              <a:rPr lang="it-IT"/>
              <a:pPr>
                <a:defRPr/>
              </a:pPr>
              <a:t>27/06/2017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AF3CD-6F19-4759-9688-8FEDBF5D21E4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243DE-F96D-4328-8F2D-A8575AA0B1C0}" type="datetimeFigureOut">
              <a:rPr lang="it-IT"/>
              <a:pPr>
                <a:defRPr/>
              </a:pPr>
              <a:t>27/06/2017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E2EF5-776F-4EC9-88BC-D34ACA82BBF4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7D57A-CFAA-4E7A-8570-E5124C853DA5}" type="datetimeFigureOut">
              <a:rPr lang="it-IT"/>
              <a:pPr>
                <a:defRPr/>
              </a:pPr>
              <a:t>27/06/2017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A1AA8-7E7C-411D-A46A-2FE3C8B0A0A2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45CCE-DE15-439D-90D0-8B8AFEDFD6AA}" type="datetimeFigureOut">
              <a:rPr lang="it-IT"/>
              <a:pPr>
                <a:defRPr/>
              </a:pPr>
              <a:t>27/06/2017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74094-1A0D-425C-BED5-622E59FCE201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1F05E-332F-42D4-89C7-73A1FD4C0A40}" type="datetimeFigureOut">
              <a:rPr lang="it-IT"/>
              <a:pPr>
                <a:defRPr/>
              </a:pPr>
              <a:t>27/06/2017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23D47-E6AF-4F74-8A8A-A7FCBC36D423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39011-A60D-4BC1-BCE7-E0AA4A43636F}" type="datetimeFigureOut">
              <a:rPr lang="it-IT"/>
              <a:pPr>
                <a:defRPr/>
              </a:pPr>
              <a:t>27/06/2017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13475-DC90-49A1-8957-0FEFFC1AA332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F1045-4466-403F-8D59-4D1A9C18ED74}" type="datetimeFigureOut">
              <a:rPr lang="it-IT"/>
              <a:pPr>
                <a:defRPr/>
              </a:pPr>
              <a:t>27/06/2017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50CC1-399C-4ACF-8F93-DB40FCAD2B73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D7F13B0-12AA-48D2-8D01-B50A2803F312}" type="datetimeFigureOut">
              <a:rPr lang="it-IT"/>
              <a:pPr>
                <a:defRPr/>
              </a:pPr>
              <a:t>27/06/2017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E4552C4-0CC6-4FE7-9127-19B52D3603A0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hyperlink" Target="http://www.google.it/url?url=http://www.bio.unipd.it/safety/man/simboli.html&amp;rct=j&amp;frm=1&amp;q=&amp;esrc=s&amp;sa=U&amp;ved=0ahUKEwjB9r6mnr7MAhWIJ8AKHa66DRwQwW4IGDAA&amp;usg=AFQjCNF-laQT2XPPyf_x6XLeLB9AqAu2K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accredia.it/fpsearch/accredia_professionalmask_remote.jsp?ID_LINK=270&amp;area=7&amp;PROFESSIONAL_SEARCH_MASK_ODC=&amp;PROFESSIONAL_SEARCH_MASK_SURNAME=&amp;PROFESSIONAL_SEARCH_MASK_FISCAL_CODE=&amp;PROFESSIONAL_SEARCH_MASK_DESCRIPTION_IT=Esperto+in+Gestione+dell%E2%80%99Energia+(EGE)&amp;PROFESSIONAL_SEARCH_MASK_CERTIFICATE_NUMBER=&amp;PROFESSIONAL_SEARCH_MASK_LAW_REGULATION_IT=&amp;submit=Cerca" TargetMode="External"/><Relationship Id="rId4" Type="http://schemas.openxmlformats.org/officeDocument/2006/relationships/hyperlink" Target="http://www.accredia.it/context.jsp?ID_LINK=1700&amp;area=7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regione.veneto.it/web/programmi-comunitari/siu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bur.regione.veneto.it/BurvServices/pubblica/DettaglioDgr.aspx?id=346471" TargetMode="External"/><Relationship Id="rId4" Type="http://schemas.openxmlformats.org/officeDocument/2006/relationships/hyperlink" Target="http://www.regione.veneto.it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hyperlink" Target="http://www.google.it/url?url=http://www.bio.unipd.it/safety/man/simboli.html&amp;rct=j&amp;frm=1&amp;q=&amp;esrc=s&amp;sa=U&amp;ved=0ahUKEwjB9r6mnr7MAhWIJ8AKHa66DRwQwW4IGDAA&amp;usg=AFQjCNF-laQT2XPPyf_x6XLeLB9AqAu2K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3">
            <a:extLst>
              <a:ext uri="{FF2B5EF4-FFF2-40B4-BE49-F238E27FC236}">
                <a16:creationId xmlns:a16="http://schemas.microsoft.com/office/drawing/2014/main" xmlns="" id="{A8F47271-A037-4E63-B778-D377B63C30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1852" t="3001" b="6699"/>
          <a:stretch/>
        </p:blipFill>
        <p:spPr bwMode="auto">
          <a:xfrm>
            <a:off x="0" y="5489574"/>
            <a:ext cx="752701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alessandro-busso\Desktop\Stefano Tinazzi\POR\Linee guida per i beneficiari\Logo ufficiale\Logo ufficiale_Sfondo bianco.jpg"/>
          <p:cNvPicPr>
            <a:picLocks noChangeAspect="1" noChangeArrowheads="1"/>
          </p:cNvPicPr>
          <p:nvPr/>
        </p:nvPicPr>
        <p:blipFill>
          <a:blip r:embed="rId3" cstate="print"/>
          <a:srcRect b="20512"/>
          <a:stretch>
            <a:fillRect/>
          </a:stretch>
        </p:blipFill>
        <p:spPr bwMode="auto">
          <a:xfrm>
            <a:off x="5129213" y="17463"/>
            <a:ext cx="2160587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Immagine 7" descr="Invito_banda verde chiaro_verde scuro.jpg"/>
          <p:cNvPicPr>
            <a:picLocks noChangeAspect="1"/>
          </p:cNvPicPr>
          <p:nvPr/>
        </p:nvPicPr>
        <p:blipFill>
          <a:blip r:embed="rId4" cstate="print"/>
          <a:srcRect l="7014" r="11462"/>
          <a:stretch>
            <a:fillRect/>
          </a:stretch>
        </p:blipFill>
        <p:spPr bwMode="auto">
          <a:xfrm>
            <a:off x="7340600" y="0"/>
            <a:ext cx="1800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Immagine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24000"/>
                    </a14:imgEffect>
                  </a14:imgLayer>
                </a14:imgProps>
              </a:ext>
            </a:extLst>
          </a:blip>
          <a:srcRect l="63339" t="3001" b="6699"/>
          <a:stretch/>
        </p:blipFill>
        <p:spPr bwMode="auto">
          <a:xfrm>
            <a:off x="3995936" y="5489575"/>
            <a:ext cx="3531076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Rettangolo 6"/>
          <p:cNvSpPr>
            <a:spLocks noChangeArrowheads="1"/>
          </p:cNvSpPr>
          <p:nvPr/>
        </p:nvSpPr>
        <p:spPr bwMode="auto">
          <a:xfrm>
            <a:off x="412748" y="2276872"/>
            <a:ext cx="64801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000" b="1" i="1" dirty="0">
                <a:solidFill>
                  <a:srgbClr val="007D77"/>
                </a:solidFill>
                <a:latin typeface="Verdana" pitchFamily="34" charset="0"/>
              </a:rPr>
              <a:t>Bando per l’erogazione di contributi finalizzati all’efficientamento energetico delle piccole e medie imprese</a:t>
            </a:r>
          </a:p>
        </p:txBody>
      </p:sp>
      <p:sp>
        <p:nvSpPr>
          <p:cNvPr id="2057" name="CasellaDiTesto 3"/>
          <p:cNvSpPr txBox="1">
            <a:spLocks noChangeArrowheads="1"/>
          </p:cNvSpPr>
          <p:nvPr/>
        </p:nvSpPr>
        <p:spPr bwMode="auto">
          <a:xfrm>
            <a:off x="412748" y="3674656"/>
            <a:ext cx="6481763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600"/>
              </a:spcAft>
            </a:pPr>
            <a:r>
              <a:rPr lang="it-IT" altLang="it-IT" sz="1200" b="1" dirty="0">
                <a:solidFill>
                  <a:srgbClr val="3C3C3B"/>
                </a:solidFill>
                <a:latin typeface="Verdana" pitchFamily="34" charset="0"/>
              </a:rPr>
              <a:t>Asse 4 </a:t>
            </a:r>
          </a:p>
          <a:p>
            <a:pPr algn="ctr">
              <a:spcAft>
                <a:spcPts val="600"/>
              </a:spcAft>
            </a:pPr>
            <a:r>
              <a:rPr lang="it-IT" altLang="it-IT" sz="1200" dirty="0">
                <a:solidFill>
                  <a:srgbClr val="3C3C3B"/>
                </a:solidFill>
                <a:latin typeface="Verdana" pitchFamily="34" charset="0"/>
              </a:rPr>
              <a:t>“SOSTENIBILITA’ ENERGETICA E QUALITA’ AMBIENTALE”</a:t>
            </a:r>
            <a:endParaRPr lang="it-IT" altLang="it-IT" sz="1200" b="1" dirty="0">
              <a:solidFill>
                <a:srgbClr val="3C3C3B"/>
              </a:solidFill>
              <a:latin typeface="Verdana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it-IT" altLang="it-IT" sz="1200" b="1" dirty="0">
                <a:solidFill>
                  <a:srgbClr val="3C3C3B"/>
                </a:solidFill>
                <a:latin typeface="Verdana" pitchFamily="34" charset="0"/>
              </a:rPr>
              <a:t>Azione 4.2.1</a:t>
            </a:r>
          </a:p>
          <a:p>
            <a:pPr algn="ctr"/>
            <a:r>
              <a:rPr lang="it-IT" altLang="it-IT" sz="1200" dirty="0">
                <a:solidFill>
                  <a:srgbClr val="3C3C3B"/>
                </a:solidFill>
                <a:latin typeface="Verdana" pitchFamily="34" charset="0"/>
              </a:rPr>
              <a:t>“Incentivi finalizzati alla </a:t>
            </a:r>
            <a:r>
              <a:rPr lang="it-IT" altLang="it-IT" sz="1200" b="1" dirty="0">
                <a:solidFill>
                  <a:srgbClr val="3C3C3B"/>
                </a:solidFill>
                <a:latin typeface="Verdana" pitchFamily="34" charset="0"/>
              </a:rPr>
              <a:t>riduzione dei consumi energetici </a:t>
            </a:r>
            <a:r>
              <a:rPr lang="it-IT" altLang="it-IT" sz="1200" dirty="0">
                <a:solidFill>
                  <a:srgbClr val="3C3C3B"/>
                </a:solidFill>
                <a:latin typeface="Verdana" pitchFamily="34" charset="0"/>
              </a:rPr>
              <a:t>e delle </a:t>
            </a:r>
            <a:r>
              <a:rPr lang="it-IT" altLang="it-IT" sz="1200" b="1" dirty="0">
                <a:solidFill>
                  <a:srgbClr val="3C3C3B"/>
                </a:solidFill>
                <a:latin typeface="Verdana" pitchFamily="34" charset="0"/>
              </a:rPr>
              <a:t>emissioni di gas climalteranti </a:t>
            </a:r>
            <a:r>
              <a:rPr lang="it-IT" altLang="it-IT" sz="1200" dirty="0">
                <a:solidFill>
                  <a:srgbClr val="3C3C3B"/>
                </a:solidFill>
                <a:latin typeface="Verdana" pitchFamily="34" charset="0"/>
              </a:rPr>
              <a:t>delle imprese e delle aree produttive compresa l’installazione di impianti di produzione di energia da </a:t>
            </a:r>
            <a:r>
              <a:rPr lang="it-IT" altLang="it-IT" sz="1200" b="1" dirty="0">
                <a:solidFill>
                  <a:srgbClr val="3C3C3B"/>
                </a:solidFill>
                <a:latin typeface="Verdana" pitchFamily="34" charset="0"/>
              </a:rPr>
              <a:t>fonte rinnovabile </a:t>
            </a:r>
            <a:r>
              <a:rPr lang="it-IT" altLang="it-IT" sz="1200" dirty="0">
                <a:solidFill>
                  <a:srgbClr val="3C3C3B"/>
                </a:solidFill>
                <a:latin typeface="Verdana" pitchFamily="34" charset="0"/>
              </a:rPr>
              <a:t>per l’autoconsumo, dando priorità alle tecnologie ad alta efficienza”</a:t>
            </a:r>
          </a:p>
        </p:txBody>
      </p:sp>
      <p:sp>
        <p:nvSpPr>
          <p:cNvPr id="9" name="CasellaDiTesto 4"/>
          <p:cNvSpPr txBox="1">
            <a:spLocks noChangeArrowheads="1"/>
          </p:cNvSpPr>
          <p:nvPr/>
        </p:nvSpPr>
        <p:spPr bwMode="auto">
          <a:xfrm>
            <a:off x="147638" y="996701"/>
            <a:ext cx="4349179" cy="53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it-IT" altLang="it-IT" sz="1200" b="1" dirty="0">
                <a:solidFill>
                  <a:srgbClr val="3C3C3B"/>
                </a:solidFill>
                <a:latin typeface="Verdana" pitchFamily="34" charset="0"/>
              </a:rPr>
              <a:t>Assessorato allo Sviluppo Economico ed Energia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it-IT" altLang="it-IT" sz="1200" dirty="0">
                <a:solidFill>
                  <a:srgbClr val="3C3C3B"/>
                </a:solidFill>
                <a:latin typeface="Verdana" pitchFamily="34" charset="0"/>
              </a:rPr>
              <a:t>Direzione Industria Artigianato Commercio e Servizi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19725"/>
            <a:ext cx="91440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ttangolo 4"/>
          <p:cNvSpPr>
            <a:spLocks noChangeArrowheads="1"/>
          </p:cNvSpPr>
          <p:nvPr/>
        </p:nvSpPr>
        <p:spPr bwMode="auto">
          <a:xfrm>
            <a:off x="250825" y="222250"/>
            <a:ext cx="5976938" cy="307975"/>
          </a:xfrm>
          <a:prstGeom prst="rect">
            <a:avLst/>
          </a:prstGeom>
          <a:solidFill>
            <a:srgbClr val="007D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  <a:latin typeface="Verdana" pitchFamily="34" charset="0"/>
              </a:rPr>
              <a:t>I nuovi bandi per l’efficientamento energetico delle PMI</a:t>
            </a:r>
          </a:p>
        </p:txBody>
      </p:sp>
      <p:pic>
        <p:nvPicPr>
          <p:cNvPr id="3076" name="Immagine 4" descr="Logo ufficial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2638" y="143212"/>
            <a:ext cx="197961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2699792" y="836712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Spese ammissibili </a:t>
            </a:r>
          </a:p>
        </p:txBody>
      </p:sp>
      <p:sp>
        <p:nvSpPr>
          <p:cNvPr id="7" name="Rettangolo 6"/>
          <p:cNvSpPr/>
          <p:nvPr/>
        </p:nvSpPr>
        <p:spPr>
          <a:xfrm>
            <a:off x="250825" y="1259282"/>
            <a:ext cx="6912768" cy="306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 algn="just">
              <a:spcBef>
                <a:spcPts val="0"/>
              </a:spcBef>
              <a:spcAft>
                <a:spcPts val="300"/>
              </a:spcAft>
              <a:buFontTx/>
              <a:buAutoNum type="alphaLcParenR"/>
              <a:defRPr/>
            </a:pP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fornitura, installazione e adeguamento di impianti produttivi e macchinari a elevata efficienza energetica; </a:t>
            </a:r>
          </a:p>
          <a:p>
            <a:pPr marL="361950" indent="-361950" algn="just">
              <a:spcBef>
                <a:spcPts val="0"/>
              </a:spcBef>
              <a:spcAft>
                <a:spcPts val="300"/>
              </a:spcAft>
              <a:buFontTx/>
              <a:buAutoNum type="alphaLcParenR" startAt="2"/>
              <a:defRPr/>
            </a:pP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fornitura e installazione di hardware e software </a:t>
            </a:r>
            <a:r>
              <a:rPr lang="it-IT" sz="14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it-IT" sz="1400" dirty="0" err="1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cat</a:t>
            </a:r>
            <a:r>
              <a:rPr lang="it-IT" sz="14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b): </a:t>
            </a:r>
            <a:r>
              <a:rPr lang="it-IT" sz="1400" dirty="0" err="1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max</a:t>
            </a:r>
            <a:r>
              <a:rPr lang="it-IT" sz="14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100% lett. a)</a:t>
            </a: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;</a:t>
            </a:r>
          </a:p>
          <a:p>
            <a:pPr marL="361950" indent="-361950" algn="just">
              <a:spcBef>
                <a:spcPts val="0"/>
              </a:spcBef>
              <a:spcAft>
                <a:spcPts val="300"/>
              </a:spcAft>
              <a:buFontTx/>
              <a:buAutoNum type="alphaLcParenR" startAt="3"/>
              <a:defRPr/>
            </a:pP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opere edili e impiantistiche strettamente necessarie alla realizzazione del progetto, comprese spese di progettazione, direzione lavori e collaudo </a:t>
            </a:r>
            <a:r>
              <a:rPr lang="it-IT" sz="14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it-IT" sz="1400" dirty="0" err="1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max</a:t>
            </a:r>
            <a:r>
              <a:rPr lang="it-IT" sz="14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10.000 euro) (</a:t>
            </a:r>
            <a:r>
              <a:rPr lang="it-IT" sz="1400" dirty="0" err="1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cat</a:t>
            </a:r>
            <a:r>
              <a:rPr lang="it-IT" sz="14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c): </a:t>
            </a:r>
            <a:r>
              <a:rPr lang="it-IT" sz="1400" dirty="0" err="1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max</a:t>
            </a:r>
            <a:r>
              <a:rPr lang="it-IT" sz="14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70% progetto)</a:t>
            </a: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;</a:t>
            </a:r>
          </a:p>
          <a:p>
            <a:pPr marL="361950" indent="-361950" algn="just">
              <a:spcBef>
                <a:spcPts val="0"/>
              </a:spcBef>
              <a:spcAft>
                <a:spcPts val="300"/>
              </a:spcAft>
              <a:buFontTx/>
              <a:buAutoNum type="alphaLcParenR" startAt="3"/>
              <a:defRPr/>
            </a:pP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Spese tecniche per le diagnosi energetiche (</a:t>
            </a:r>
            <a:r>
              <a:rPr lang="it-IT" sz="14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escluse PMI energivore</a:t>
            </a: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it-IT" sz="14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it-IT" sz="1400" dirty="0" err="1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max</a:t>
            </a:r>
            <a:r>
              <a:rPr lang="it-IT" sz="14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5.000 euro ciascuna)</a:t>
            </a: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;</a:t>
            </a:r>
          </a:p>
          <a:p>
            <a:pPr marL="361950" indent="-361950" algn="just">
              <a:spcBef>
                <a:spcPts val="0"/>
              </a:spcBef>
              <a:spcAft>
                <a:spcPts val="300"/>
              </a:spcAft>
              <a:buFontTx/>
              <a:buAutoNum type="alphaLcParenR" startAt="3"/>
              <a:defRPr/>
            </a:pP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Spese per il rilascio di certificazioni EMAS, ISO 50001, ISO 14001 </a:t>
            </a:r>
            <a:r>
              <a:rPr lang="it-IT" sz="14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it-IT" sz="1400" dirty="0" err="1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cat</a:t>
            </a:r>
            <a:r>
              <a:rPr lang="it-IT" sz="14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e): </a:t>
            </a:r>
            <a:r>
              <a:rPr lang="it-IT" sz="1400" dirty="0" err="1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max</a:t>
            </a:r>
            <a:r>
              <a:rPr lang="it-IT" sz="14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10.000 euro)</a:t>
            </a: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;</a:t>
            </a:r>
          </a:p>
          <a:p>
            <a:pPr marL="361950" indent="-361950" algn="just">
              <a:spcBef>
                <a:spcPts val="0"/>
              </a:spcBef>
              <a:spcAft>
                <a:spcPts val="300"/>
              </a:spcAft>
              <a:buFontTx/>
              <a:buAutoNum type="alphaLcParenR" startAt="3"/>
              <a:defRPr/>
            </a:pP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Spese per le garanzie </a:t>
            </a:r>
            <a:r>
              <a:rPr lang="it-IT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fidejussorie</a:t>
            </a: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it-IT" sz="14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it-IT" sz="1400" dirty="0" err="1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cat</a:t>
            </a:r>
            <a:r>
              <a:rPr lang="it-IT" sz="14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f): 100%)</a:t>
            </a: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it-IT" sz="1400" dirty="0">
              <a:solidFill>
                <a:srgbClr val="3C3C3B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defRPr/>
            </a:pPr>
            <a:endParaRPr lang="it-IT" sz="1000" dirty="0">
              <a:solidFill>
                <a:schemeClr val="tx1">
                  <a:lumMod val="85000"/>
                  <a:lumOff val="1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Rettangolo 11"/>
          <p:cNvSpPr/>
          <p:nvPr/>
        </p:nvSpPr>
        <p:spPr>
          <a:xfrm rot="10800000" flipV="1">
            <a:off x="265659" y="4783613"/>
            <a:ext cx="889248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- interamente </a:t>
            </a:r>
            <a:r>
              <a:rPr lang="it-IT" sz="1600" u="sng" dirty="0">
                <a:highlight>
                  <a:srgbClr val="FFFF00"/>
                </a:highlight>
                <a:latin typeface="Verdana" pitchFamily="34" charset="0"/>
                <a:ea typeface="Verdana" pitchFamily="34" charset="0"/>
                <a:cs typeface="Verdana" pitchFamily="34" charset="0"/>
              </a:rPr>
              <a:t>sostenute dall’impresa beneficiaria</a:t>
            </a:r>
          </a:p>
          <a:p>
            <a:r>
              <a:rPr lang="it-IT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- riferite ad attività svolte nell’unità operativa</a:t>
            </a:r>
          </a:p>
          <a:p>
            <a:r>
              <a:rPr lang="it-IT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- riferite a beni e servizi acquistati a condizioni di mercato da terzi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2315345" y="4383503"/>
            <a:ext cx="3912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spese devono essere:</a:t>
            </a:r>
          </a:p>
        </p:txBody>
      </p:sp>
      <p:sp>
        <p:nvSpPr>
          <p:cNvPr id="2" name="Freccia a destra 1">
            <a:extLst>
              <a:ext uri="{FF2B5EF4-FFF2-40B4-BE49-F238E27FC236}">
                <a16:creationId xmlns:a16="http://schemas.microsoft.com/office/drawing/2014/main" xmlns="" id="{EB163024-E1F7-4CE2-9DE3-C2A333FD4B93}"/>
              </a:ext>
            </a:extLst>
          </p:cNvPr>
          <p:cNvSpPr/>
          <p:nvPr/>
        </p:nvSpPr>
        <p:spPr>
          <a:xfrm>
            <a:off x="5490964" y="4896325"/>
            <a:ext cx="1002458" cy="1543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5" name="Picture 2" descr="Risultati immagini per simbolo di attenzione">
            <a:hlinkClick r:id="rId4"/>
            <a:extLst>
              <a:ext uri="{FF2B5EF4-FFF2-40B4-BE49-F238E27FC236}">
                <a16:creationId xmlns:a16="http://schemas.microsoft.com/office/drawing/2014/main" xmlns="" id="{E44F93D0-6A29-4D44-A67F-970054A5E7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238" y="4673721"/>
            <a:ext cx="707257" cy="53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19725"/>
            <a:ext cx="91440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ttangolo 4"/>
          <p:cNvSpPr>
            <a:spLocks noChangeArrowheads="1"/>
          </p:cNvSpPr>
          <p:nvPr/>
        </p:nvSpPr>
        <p:spPr bwMode="auto">
          <a:xfrm>
            <a:off x="250825" y="222250"/>
            <a:ext cx="5976938" cy="307975"/>
          </a:xfrm>
          <a:prstGeom prst="rect">
            <a:avLst/>
          </a:prstGeom>
          <a:solidFill>
            <a:srgbClr val="007D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 dirty="0">
                <a:solidFill>
                  <a:prstClr val="white"/>
                </a:solidFill>
                <a:latin typeface="Verdana" pitchFamily="34" charset="0"/>
              </a:rPr>
              <a:t>I nuovi bandi per l’efficientamento energetico delle PMI</a:t>
            </a:r>
          </a:p>
        </p:txBody>
      </p:sp>
      <p:pic>
        <p:nvPicPr>
          <p:cNvPr id="3076" name="Immagine 4" descr="Logo ufficial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2638" y="0"/>
            <a:ext cx="197961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2699792" y="836712"/>
            <a:ext cx="2880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Regime di aiuto e cumulo con altre agevolazioni  pubbliche</a:t>
            </a:r>
            <a:r>
              <a:rPr lang="it-IT" altLang="it-IT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it-IT" altLang="it-IT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250825" y="1259282"/>
            <a:ext cx="69127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300"/>
              </a:spcAft>
              <a:defRPr/>
            </a:pPr>
            <a:endParaRPr lang="it-IT" sz="1000" dirty="0" smtClean="0">
              <a:solidFill>
                <a:prstClr val="black">
                  <a:lumMod val="85000"/>
                  <a:lumOff val="15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defRPr/>
            </a:pPr>
            <a:endParaRPr lang="it-IT" sz="1000" dirty="0">
              <a:solidFill>
                <a:prstClr val="black">
                  <a:lumMod val="85000"/>
                  <a:lumOff val="15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defRPr/>
            </a:pPr>
            <a:endParaRPr lang="it-IT" sz="1000" dirty="0" smtClean="0">
              <a:solidFill>
                <a:prstClr val="black">
                  <a:lumMod val="85000"/>
                  <a:lumOff val="15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defRPr/>
            </a:pPr>
            <a:endParaRPr lang="it-IT" sz="1000" dirty="0">
              <a:solidFill>
                <a:prstClr val="black">
                  <a:lumMod val="85000"/>
                  <a:lumOff val="15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defRPr/>
            </a:pPr>
            <a:endParaRPr lang="it-IT" sz="1000" dirty="0" smtClean="0">
              <a:solidFill>
                <a:prstClr val="black">
                  <a:lumMod val="85000"/>
                  <a:lumOff val="15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defRPr/>
            </a:pPr>
            <a:endParaRPr lang="it-IT" sz="1000" dirty="0">
              <a:solidFill>
                <a:prstClr val="black">
                  <a:lumMod val="85000"/>
                  <a:lumOff val="15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defRPr/>
            </a:pPr>
            <a:endParaRPr lang="it-IT" sz="1000" dirty="0" smtClean="0">
              <a:solidFill>
                <a:prstClr val="black">
                  <a:lumMod val="85000"/>
                  <a:lumOff val="15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defRPr/>
            </a:pPr>
            <a:endParaRPr lang="it-IT" sz="1000" dirty="0">
              <a:solidFill>
                <a:prstClr val="black">
                  <a:lumMod val="85000"/>
                  <a:lumOff val="15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defRPr/>
            </a:pPr>
            <a:endParaRPr lang="it-IT" sz="1000" dirty="0" smtClean="0">
              <a:solidFill>
                <a:prstClr val="black">
                  <a:lumMod val="85000"/>
                  <a:lumOff val="15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defRPr/>
            </a:pPr>
            <a:endParaRPr lang="it-IT" sz="1000" dirty="0">
              <a:solidFill>
                <a:prstClr val="black">
                  <a:lumMod val="85000"/>
                  <a:lumOff val="15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defRPr/>
            </a:pPr>
            <a:endParaRPr lang="it-IT" sz="1000" dirty="0" smtClean="0">
              <a:solidFill>
                <a:prstClr val="black">
                  <a:lumMod val="85000"/>
                  <a:lumOff val="15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defRPr/>
            </a:pPr>
            <a:endParaRPr lang="it-IT" sz="1000" dirty="0">
              <a:solidFill>
                <a:prstClr val="black">
                  <a:lumMod val="85000"/>
                  <a:lumOff val="15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defRPr/>
            </a:pPr>
            <a:endParaRPr lang="it-IT" sz="1000" dirty="0">
              <a:solidFill>
                <a:prstClr val="black">
                  <a:lumMod val="85000"/>
                  <a:lumOff val="15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Rettangolo 11"/>
          <p:cNvSpPr/>
          <p:nvPr/>
        </p:nvSpPr>
        <p:spPr>
          <a:xfrm rot="10800000" flipV="1">
            <a:off x="265659" y="4922112"/>
            <a:ext cx="8892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il </a:t>
            </a:r>
            <a:r>
              <a:rPr lang="it-IT" sz="1600" dirty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cumulo sulle stesse voci </a:t>
            </a:r>
            <a:r>
              <a:rPr lang="it-IT" sz="1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 spesa con </a:t>
            </a:r>
            <a:r>
              <a:rPr lang="it-IT" sz="1600" dirty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agevolazioni fiscali statali non costituenti aiuti </a:t>
            </a:r>
            <a:r>
              <a:rPr lang="it-IT" sz="1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 Stato </a:t>
            </a:r>
            <a:r>
              <a:rPr lang="it-IT" sz="1600" dirty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 quanto applicabili alla generalità delle </a:t>
            </a:r>
            <a:r>
              <a:rPr lang="it-IT" sz="1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imprese.</a:t>
            </a:r>
            <a:endParaRPr lang="it-IT" sz="1600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2315345" y="4383503"/>
            <a:ext cx="3912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E’ possibile inoltre</a:t>
            </a:r>
            <a:endParaRPr lang="it-IT" altLang="it-IT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539552" y="1483043"/>
            <a:ext cx="63184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it-IT" dirty="0" smtClean="0">
              <a:latin typeface="Times-Roman"/>
            </a:endParaRPr>
          </a:p>
          <a:p>
            <a:pPr algn="just"/>
            <a:r>
              <a:rPr lang="it-IT" dirty="0" smtClean="0">
                <a:latin typeface="Times-Roman"/>
              </a:rPr>
              <a:t>Le </a:t>
            </a:r>
            <a:r>
              <a:rPr lang="it-IT" dirty="0">
                <a:latin typeface="Times-Roman"/>
              </a:rPr>
              <a:t>agevolazioni </a:t>
            </a:r>
            <a:r>
              <a:rPr lang="it-IT" dirty="0" smtClean="0">
                <a:latin typeface="Times-Roman"/>
              </a:rPr>
              <a:t>sono concesse in regime </a:t>
            </a:r>
            <a:r>
              <a:rPr lang="it-IT" i="1" dirty="0" smtClean="0">
                <a:latin typeface="Times-Roman"/>
              </a:rPr>
              <a:t>de </a:t>
            </a:r>
            <a:r>
              <a:rPr lang="it-IT" i="1" dirty="0" err="1" smtClean="0">
                <a:latin typeface="Times-Roman"/>
              </a:rPr>
              <a:t>minimis</a:t>
            </a:r>
            <a:r>
              <a:rPr lang="it-IT" i="1" dirty="0" smtClean="0">
                <a:latin typeface="Times-Roman"/>
              </a:rPr>
              <a:t> e</a:t>
            </a:r>
            <a:r>
              <a:rPr lang="it-IT" dirty="0" smtClean="0">
                <a:latin typeface="Times-Roman"/>
              </a:rPr>
              <a:t> </a:t>
            </a:r>
            <a:r>
              <a:rPr lang="it-IT" dirty="0">
                <a:latin typeface="Times-Roman"/>
              </a:rPr>
              <a:t>sono cumulabili con aiuti di Stato concessi per gli </a:t>
            </a:r>
            <a:r>
              <a:rPr lang="it-IT" dirty="0" smtClean="0">
                <a:solidFill>
                  <a:srgbClr val="FF0000"/>
                </a:solidFill>
                <a:latin typeface="Times-Roman"/>
              </a:rPr>
              <a:t>stessi costi </a:t>
            </a:r>
            <a:r>
              <a:rPr lang="it-IT" dirty="0">
                <a:solidFill>
                  <a:srgbClr val="FF0000"/>
                </a:solidFill>
                <a:latin typeface="Times-Roman"/>
              </a:rPr>
              <a:t>ammissibili</a:t>
            </a:r>
            <a:r>
              <a:rPr lang="it-IT" dirty="0">
                <a:latin typeface="Times-Roman"/>
              </a:rPr>
              <a:t> o con aiuti di Stato relativi alla stessa misura di finanziamento. I cumuli </a:t>
            </a:r>
            <a:r>
              <a:rPr lang="it-IT" dirty="0" smtClean="0">
                <a:latin typeface="Times-Roman"/>
              </a:rPr>
              <a:t>non </a:t>
            </a:r>
            <a:r>
              <a:rPr lang="it-IT" dirty="0">
                <a:latin typeface="Times-Roman"/>
              </a:rPr>
              <a:t>sono ammessi nel momento in cui causano lo sforamento dell’intensità dell’aiuto o dell’importo di aiuto più elevato individuato appositamente da un regolamento di esenzione o da una decisione della </a:t>
            </a:r>
            <a:r>
              <a:rPr lang="it-IT" dirty="0" smtClean="0">
                <a:latin typeface="Times-Roman"/>
              </a:rPr>
              <a:t>Commissione </a:t>
            </a:r>
            <a:r>
              <a:rPr lang="it-IT" sz="1600" dirty="0" smtClean="0">
                <a:latin typeface="Times-Roman"/>
              </a:rPr>
              <a:t>(art</a:t>
            </a:r>
            <a:r>
              <a:rPr lang="it-IT" sz="1600" dirty="0">
                <a:latin typeface="Times-Roman"/>
              </a:rPr>
              <a:t>. 5 Reg. (UE) n. 1407/2013)</a:t>
            </a:r>
            <a:r>
              <a:rPr lang="it-IT" dirty="0">
                <a:latin typeface="Times-Roman"/>
              </a:rPr>
              <a:t>.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603543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19725"/>
            <a:ext cx="91440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ttangolo 4"/>
          <p:cNvSpPr>
            <a:spLocks noChangeArrowheads="1"/>
          </p:cNvSpPr>
          <p:nvPr/>
        </p:nvSpPr>
        <p:spPr bwMode="auto">
          <a:xfrm>
            <a:off x="250825" y="222250"/>
            <a:ext cx="5976938" cy="307975"/>
          </a:xfrm>
          <a:prstGeom prst="rect">
            <a:avLst/>
          </a:prstGeom>
          <a:solidFill>
            <a:srgbClr val="007D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  <a:latin typeface="Verdana" pitchFamily="34" charset="0"/>
              </a:rPr>
              <a:t>I nuovi bandi per l’efficientamento energetico delle PMI</a:t>
            </a:r>
          </a:p>
        </p:txBody>
      </p:sp>
      <p:pic>
        <p:nvPicPr>
          <p:cNvPr id="3076" name="Immagine 4" descr="Logo ufficial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2638" y="0"/>
            <a:ext cx="197961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250824" y="836712"/>
            <a:ext cx="69134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Diagnosi energetica e relazione tecnica asseverata</a:t>
            </a:r>
          </a:p>
        </p:txBody>
      </p:sp>
      <p:sp>
        <p:nvSpPr>
          <p:cNvPr id="7" name="Rettangolo 6"/>
          <p:cNvSpPr/>
          <p:nvPr/>
        </p:nvSpPr>
        <p:spPr>
          <a:xfrm>
            <a:off x="251519" y="1449418"/>
            <a:ext cx="691276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spcBef>
                <a:spcPts val="0"/>
              </a:spcBef>
              <a:spcAft>
                <a:spcPts val="300"/>
              </a:spcAft>
              <a:buFontTx/>
              <a:buChar char="-"/>
              <a:defRPr/>
            </a:pP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riferimento normativo: </a:t>
            </a:r>
            <a:r>
              <a:rPr lang="it-IT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D.lgs</a:t>
            </a: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102/2014</a:t>
            </a:r>
          </a:p>
          <a:p>
            <a:pPr marL="171450" indent="-171450" algn="just">
              <a:spcBef>
                <a:spcPts val="0"/>
              </a:spcBef>
              <a:spcAft>
                <a:spcPts val="300"/>
              </a:spcAft>
              <a:buFontTx/>
              <a:buChar char="-"/>
              <a:defRPr/>
            </a:pP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soggetti abilitati alla redazione (</a:t>
            </a:r>
            <a:r>
              <a:rPr lang="it-IT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Accredia</a:t>
            </a: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):</a:t>
            </a:r>
          </a:p>
          <a:p>
            <a:pPr marL="628650" lvl="1" indent="-171450" algn="just">
              <a:spcBef>
                <a:spcPts val="0"/>
              </a:spcBef>
              <a:spcAft>
                <a:spcPts val="300"/>
              </a:spcAft>
              <a:buFontTx/>
              <a:buChar char="-"/>
              <a:defRPr/>
            </a:pPr>
            <a:endParaRPr lang="it-IT" sz="1400" dirty="0">
              <a:solidFill>
                <a:schemeClr val="tx1">
                  <a:lumMod val="85000"/>
                  <a:lumOff val="1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28650" lvl="1" indent="-171450" algn="just">
              <a:spcBef>
                <a:spcPts val="0"/>
              </a:spcBef>
              <a:spcAft>
                <a:spcPts val="300"/>
              </a:spcAft>
              <a:buFontTx/>
              <a:buChar char="-"/>
              <a:defRPr/>
            </a:pP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società di servizi energetici (ESCO- Energy Service Company)</a:t>
            </a:r>
          </a:p>
          <a:p>
            <a:pPr lvl="1" algn="just">
              <a:spcBef>
                <a:spcPts val="0"/>
              </a:spcBef>
              <a:spcAft>
                <a:spcPts val="300"/>
              </a:spcAft>
              <a:defRPr/>
            </a:pPr>
            <a:r>
              <a:rPr lang="it-IT" sz="1000" dirty="0">
                <a:hlinkClick r:id="rId4"/>
              </a:rPr>
              <a:t>http://www.accredia.it/context.jsp?ID_LINK=1700&amp;area=7</a:t>
            </a:r>
            <a:endParaRPr lang="it-IT" sz="1000" dirty="0">
              <a:solidFill>
                <a:schemeClr val="tx1">
                  <a:lumMod val="85000"/>
                  <a:lumOff val="1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28650" lvl="1" indent="-171450" algn="just">
              <a:spcBef>
                <a:spcPts val="0"/>
              </a:spcBef>
              <a:spcAft>
                <a:spcPts val="300"/>
              </a:spcAft>
              <a:buFontTx/>
              <a:buChar char="-"/>
              <a:defRPr/>
            </a:pPr>
            <a:endParaRPr lang="it-IT" sz="1400" dirty="0">
              <a:solidFill>
                <a:schemeClr val="tx1">
                  <a:lumMod val="85000"/>
                  <a:lumOff val="1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28650" lvl="1" indent="-171450" algn="just">
              <a:spcBef>
                <a:spcPts val="0"/>
              </a:spcBef>
              <a:spcAft>
                <a:spcPts val="300"/>
              </a:spcAft>
              <a:buFontTx/>
              <a:buChar char="-"/>
              <a:defRPr/>
            </a:pP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esperti in gestione dell’energia (EGE)</a:t>
            </a:r>
          </a:p>
          <a:p>
            <a:pPr lvl="1" algn="just">
              <a:spcBef>
                <a:spcPts val="0"/>
              </a:spcBef>
              <a:spcAft>
                <a:spcPts val="300"/>
              </a:spcAft>
              <a:defRPr/>
            </a:pPr>
            <a:r>
              <a:rPr lang="it-IT" sz="1000" dirty="0">
                <a:hlinkClick r:id="rId5"/>
              </a:rPr>
              <a:t>http://www.accredia.it/fpsearch/accredia_professionalmask_remote.jsp?ID_LINK=270&amp;area=7&amp;PROFESSIONAL_SEARCH_MASK_ODC=&amp;PROFESSIONAL_SEARCH_MASK_SURNAME=&amp;PROFESSIONAL_SEARCH_MASK_FISCAL_CODE=&amp;PROFESSIONAL_SEARCH_MASK_DESCRIPTION_IT=Esperto+in+Gestione+dell%E2%80%99Energia+%28EGE%29&amp;PROFESSIONAL_SEARCH_MASK_CERTIFICATE_NUMBER=&amp;PROFESSIONAL_SEARCH_MASK_LAW_REGULATION_IT=&amp;submit=Cerca</a:t>
            </a:r>
            <a:endParaRPr lang="it-IT" sz="1000" dirty="0">
              <a:solidFill>
                <a:schemeClr val="tx1">
                  <a:lumMod val="85000"/>
                  <a:lumOff val="1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28650" lvl="1" indent="-171450" algn="just">
              <a:spcBef>
                <a:spcPts val="0"/>
              </a:spcBef>
              <a:spcAft>
                <a:spcPts val="300"/>
              </a:spcAft>
              <a:buFontTx/>
              <a:buChar char="-"/>
              <a:defRPr/>
            </a:pPr>
            <a:endParaRPr lang="it-IT" sz="1400" dirty="0">
              <a:solidFill>
                <a:schemeClr val="tx1">
                  <a:lumMod val="85000"/>
                  <a:lumOff val="1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28650" lvl="1" indent="-171450" algn="just">
              <a:spcBef>
                <a:spcPts val="0"/>
              </a:spcBef>
              <a:spcAft>
                <a:spcPts val="300"/>
              </a:spcAft>
              <a:buFontTx/>
              <a:buChar char="-"/>
              <a:defRPr/>
            </a:pP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auditor energetici</a:t>
            </a:r>
          </a:p>
          <a:p>
            <a:pPr lvl="1" algn="just">
              <a:spcBef>
                <a:spcPts val="0"/>
              </a:spcBef>
              <a:spcAft>
                <a:spcPts val="300"/>
              </a:spcAft>
              <a:defRPr/>
            </a:pPr>
            <a:r>
              <a:rPr lang="it-IT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(elenco non ancora pubblicato)</a:t>
            </a:r>
          </a:p>
          <a:p>
            <a:pPr marL="171450" indent="-171450" algn="just">
              <a:spcBef>
                <a:spcPts val="0"/>
              </a:spcBef>
              <a:spcAft>
                <a:spcPts val="300"/>
              </a:spcAft>
              <a:buFontTx/>
              <a:buChar char="-"/>
              <a:defRPr/>
            </a:pPr>
            <a:endParaRPr lang="it-IT" sz="1400" dirty="0">
              <a:solidFill>
                <a:schemeClr val="tx1">
                  <a:lumMod val="85000"/>
                  <a:lumOff val="1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defRPr/>
            </a:pPr>
            <a:endParaRPr lang="it-IT" sz="1400" dirty="0">
              <a:solidFill>
                <a:schemeClr val="tx1">
                  <a:lumMod val="85000"/>
                  <a:lumOff val="1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5606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19725"/>
            <a:ext cx="91440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ttangolo 4"/>
          <p:cNvSpPr>
            <a:spLocks noChangeArrowheads="1"/>
          </p:cNvSpPr>
          <p:nvPr/>
        </p:nvSpPr>
        <p:spPr bwMode="auto">
          <a:xfrm>
            <a:off x="250825" y="222250"/>
            <a:ext cx="5976938" cy="307975"/>
          </a:xfrm>
          <a:prstGeom prst="rect">
            <a:avLst/>
          </a:prstGeom>
          <a:solidFill>
            <a:srgbClr val="007D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  <a:latin typeface="Verdana" pitchFamily="34" charset="0"/>
              </a:rPr>
              <a:t>I nuovi bandi per l’efficientamento energetico delle PMI</a:t>
            </a:r>
          </a:p>
        </p:txBody>
      </p:sp>
      <p:pic>
        <p:nvPicPr>
          <p:cNvPr id="3076" name="Immagine 4" descr="Logo ufficial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2638" y="0"/>
            <a:ext cx="197961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tangolo 6"/>
          <p:cNvSpPr/>
          <p:nvPr/>
        </p:nvSpPr>
        <p:spPr>
          <a:xfrm>
            <a:off x="611560" y="1844824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 algn="just">
              <a:spcBef>
                <a:spcPts val="0"/>
              </a:spcBef>
              <a:spcAft>
                <a:spcPts val="300"/>
              </a:spcAft>
              <a:defRPr/>
            </a:pPr>
            <a:endParaRPr lang="it-IT" altLang="it-IT" b="1" dirty="0">
              <a:solidFill>
                <a:srgbClr val="3C3C3B"/>
              </a:solidFill>
              <a:latin typeface="Verdana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107504" y="908720"/>
            <a:ext cx="849694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altLang="it-IT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Modalità di presentazione delle domande</a:t>
            </a:r>
          </a:p>
          <a:p>
            <a:pPr>
              <a:defRPr/>
            </a:pPr>
            <a:endParaRPr lang="it-IT" altLang="it-IT" b="1" dirty="0">
              <a:solidFill>
                <a:srgbClr val="3C3C3B"/>
              </a:solidFill>
              <a:latin typeface="Verdana" pitchFamily="34" charset="0"/>
            </a:endParaRPr>
          </a:p>
          <a:p>
            <a:pPr>
              <a:defRPr/>
            </a:pPr>
            <a:endParaRPr lang="it-IT" altLang="it-IT" b="1" dirty="0">
              <a:solidFill>
                <a:srgbClr val="3C3C3B"/>
              </a:solidFill>
              <a:latin typeface="Verdana" pitchFamily="34" charset="0"/>
            </a:endParaRPr>
          </a:p>
          <a:p>
            <a:pPr>
              <a:defRPr/>
            </a:pPr>
            <a:r>
              <a:rPr lang="it-IT" altLang="it-IT" dirty="0">
                <a:solidFill>
                  <a:srgbClr val="3C3C3B"/>
                </a:solidFill>
                <a:latin typeface="Verdana" pitchFamily="34" charset="0"/>
              </a:rPr>
              <a:t>Tramite il Sistema Informativo Unificato (</a:t>
            </a:r>
            <a:r>
              <a:rPr lang="it-IT" altLang="it-IT" dirty="0" err="1">
                <a:solidFill>
                  <a:srgbClr val="3C3C3B"/>
                </a:solidFill>
                <a:latin typeface="Verdana" pitchFamily="34" charset="0"/>
              </a:rPr>
              <a:t>S.I.U.</a:t>
            </a:r>
            <a:r>
              <a:rPr lang="it-IT" altLang="it-IT" dirty="0">
                <a:solidFill>
                  <a:srgbClr val="3C3C3B"/>
                </a:solidFill>
                <a:latin typeface="Verdana" pitchFamily="34" charset="0"/>
              </a:rPr>
              <a:t>)</a:t>
            </a:r>
          </a:p>
          <a:p>
            <a:pPr>
              <a:defRPr/>
            </a:pPr>
            <a:r>
              <a:rPr lang="it-IT" altLang="it-IT" sz="2000" dirty="0">
                <a:latin typeface="Arial" pitchFamily="34" charset="0"/>
                <a:cs typeface="Arial" pitchFamily="34" charset="0"/>
                <a:hlinkClick r:id="rId4"/>
              </a:rPr>
              <a:t>http://www.regione.veneto.it/web/programmi-comunitari/</a:t>
            </a:r>
            <a:r>
              <a:rPr lang="it-IT" altLang="it-IT" sz="2000" dirty="0" err="1">
                <a:latin typeface="Arial" pitchFamily="34" charset="0"/>
                <a:cs typeface="Arial" pitchFamily="34" charset="0"/>
                <a:hlinkClick r:id="rId4"/>
              </a:rPr>
              <a:t>siu</a:t>
            </a:r>
            <a:endParaRPr lang="it-IT" altLang="it-IT" sz="20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it-IT" altLang="it-IT" sz="20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it-IT" altLang="it-IT" sz="2000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it-IT" altLang="it-IT" dirty="0">
                <a:solidFill>
                  <a:srgbClr val="3C3C3B"/>
                </a:solidFill>
                <a:latin typeface="Verdana" pitchFamily="34" charset="0"/>
              </a:rPr>
              <a:t>Le credenziali SIU possono essere richieste da </a:t>
            </a:r>
            <a:r>
              <a:rPr lang="it-IT" u="sng" dirty="0">
                <a:solidFill>
                  <a:srgbClr val="00B0F0"/>
                </a:solidFill>
                <a:latin typeface="Verdana" pitchFamily="34" charset="0"/>
              </a:rPr>
              <a:t>giovedì 15 giugno 2017</a:t>
            </a:r>
            <a:endParaRPr lang="it-IT" altLang="it-IT" dirty="0">
              <a:solidFill>
                <a:srgbClr val="3C3C3B"/>
              </a:solidFill>
              <a:latin typeface="Verdana" pitchFamily="34" charset="0"/>
            </a:endParaRPr>
          </a:p>
          <a:p>
            <a:pPr algn="just">
              <a:defRPr/>
            </a:pPr>
            <a:endParaRPr lang="it-IT" altLang="it-IT" dirty="0">
              <a:solidFill>
                <a:srgbClr val="3C3C3B"/>
              </a:solidFill>
              <a:latin typeface="Verdana" pitchFamily="34" charset="0"/>
            </a:endParaRPr>
          </a:p>
          <a:p>
            <a:pPr algn="just">
              <a:defRPr/>
            </a:pPr>
            <a:endParaRPr lang="it-IT" altLang="it-IT" dirty="0">
              <a:solidFill>
                <a:srgbClr val="3C3C3B"/>
              </a:solidFill>
              <a:latin typeface="Verdana" pitchFamily="34" charset="0"/>
            </a:endParaRPr>
          </a:p>
          <a:p>
            <a:pPr algn="just">
              <a:defRPr/>
            </a:pPr>
            <a:endParaRPr lang="it-IT" altLang="it-IT" dirty="0">
              <a:solidFill>
                <a:srgbClr val="3C3C3B"/>
              </a:solidFill>
              <a:latin typeface="Verdana" pitchFamily="34" charset="0"/>
            </a:endParaRPr>
          </a:p>
          <a:p>
            <a:pPr algn="just">
              <a:defRPr/>
            </a:pPr>
            <a:endParaRPr lang="it-IT" altLang="it-IT" dirty="0">
              <a:solidFill>
                <a:srgbClr val="3C3C3B"/>
              </a:solidFill>
              <a:latin typeface="Verdana" pitchFamily="34" charset="0"/>
            </a:endParaRPr>
          </a:p>
          <a:p>
            <a:pPr algn="just">
              <a:defRPr/>
            </a:pPr>
            <a:endParaRPr lang="it-IT" altLang="it-IT" dirty="0">
              <a:solidFill>
                <a:srgbClr val="3C3C3B"/>
              </a:solidFill>
              <a:latin typeface="Verdana" pitchFamily="34" charset="0"/>
            </a:endParaRPr>
          </a:p>
          <a:p>
            <a:pPr algn="just">
              <a:defRPr/>
            </a:pPr>
            <a:r>
              <a:rPr lang="it-IT" altLang="it-IT" dirty="0">
                <a:solidFill>
                  <a:srgbClr val="3C3C3B"/>
                </a:solidFill>
                <a:latin typeface="Verdana" pitchFamily="34" charset="0"/>
              </a:rPr>
              <a:t>La domanda potrà essere presentata</a:t>
            </a:r>
          </a:p>
          <a:p>
            <a:pPr algn="just">
              <a:defRPr/>
            </a:pPr>
            <a:r>
              <a:rPr lang="it-IT" altLang="it-IT" dirty="0">
                <a:solidFill>
                  <a:srgbClr val="3C3C3B"/>
                </a:solidFill>
                <a:latin typeface="Verdana" pitchFamily="34" charset="0"/>
              </a:rPr>
              <a:t>a partire dalle</a:t>
            </a:r>
            <a:r>
              <a:rPr lang="it-IT" dirty="0">
                <a:solidFill>
                  <a:srgbClr val="3C3C3B"/>
                </a:solidFill>
                <a:latin typeface="Verdana" pitchFamily="34" charset="0"/>
              </a:rPr>
              <a:t> </a:t>
            </a:r>
            <a:r>
              <a:rPr lang="it-IT" dirty="0">
                <a:latin typeface="Verdana" pitchFamily="34" charset="0"/>
              </a:rPr>
              <a:t>ore </a:t>
            </a:r>
            <a:r>
              <a:rPr lang="it-IT" u="sng" dirty="0">
                <a:solidFill>
                  <a:srgbClr val="00B0F0"/>
                </a:solidFill>
                <a:latin typeface="Verdana" pitchFamily="34" charset="0"/>
              </a:rPr>
              <a:t>10.00 di giovedì 15 giugno 2017</a:t>
            </a:r>
          </a:p>
          <a:p>
            <a:pPr algn="just">
              <a:defRPr/>
            </a:pPr>
            <a:r>
              <a:rPr lang="it-IT" dirty="0">
                <a:solidFill>
                  <a:srgbClr val="3C3C3B"/>
                </a:solidFill>
                <a:latin typeface="Verdana" pitchFamily="34" charset="0"/>
              </a:rPr>
              <a:t>fino</a:t>
            </a:r>
            <a:r>
              <a:rPr lang="it-IT" altLang="it-IT" dirty="0">
                <a:solidFill>
                  <a:srgbClr val="3C3C3B"/>
                </a:solidFill>
                <a:latin typeface="Verdana" pitchFamily="34" charset="0"/>
              </a:rPr>
              <a:t> alle ore </a:t>
            </a:r>
            <a:r>
              <a:rPr lang="it-IT" altLang="it-IT" u="sng" dirty="0">
                <a:solidFill>
                  <a:srgbClr val="00ADD8"/>
                </a:solidFill>
                <a:latin typeface="Verdana" pitchFamily="34" charset="0"/>
              </a:rPr>
              <a:t>18.00 di lunedì 31 luglio 2017</a:t>
            </a:r>
            <a:endParaRPr lang="it-IT" dirty="0">
              <a:solidFill>
                <a:srgbClr val="3C3C3B"/>
              </a:solidFill>
              <a:latin typeface="Verdana" pitchFamily="34" charset="0"/>
            </a:endParaRPr>
          </a:p>
        </p:txBody>
      </p:sp>
      <p:cxnSp>
        <p:nvCxnSpPr>
          <p:cNvPr id="14" name="Connettore 2 13"/>
          <p:cNvCxnSpPr>
            <a:cxnSpLocks/>
          </p:cNvCxnSpPr>
          <p:nvPr/>
        </p:nvCxnSpPr>
        <p:spPr>
          <a:xfrm>
            <a:off x="4139952" y="3429000"/>
            <a:ext cx="0" cy="1008112"/>
          </a:xfrm>
          <a:prstGeom prst="straightConnector1">
            <a:avLst/>
          </a:prstGeom>
          <a:noFill/>
          <a:ln w="38100" cap="flat" cmpd="sng" algn="ctr">
            <a:solidFill>
              <a:srgbClr val="4BACC6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19725"/>
            <a:ext cx="91440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ttangolo 4"/>
          <p:cNvSpPr>
            <a:spLocks noChangeArrowheads="1"/>
          </p:cNvSpPr>
          <p:nvPr/>
        </p:nvSpPr>
        <p:spPr bwMode="auto">
          <a:xfrm>
            <a:off x="250825" y="222250"/>
            <a:ext cx="5976938" cy="307975"/>
          </a:xfrm>
          <a:prstGeom prst="rect">
            <a:avLst/>
          </a:prstGeom>
          <a:solidFill>
            <a:srgbClr val="007D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  <a:latin typeface="Verdana" pitchFamily="34" charset="0"/>
              </a:rPr>
              <a:t>I nuovi bandi per l’efficientamento energetico delle PMI</a:t>
            </a:r>
          </a:p>
        </p:txBody>
      </p:sp>
      <p:pic>
        <p:nvPicPr>
          <p:cNvPr id="3076" name="Immagine 4" descr="Logo ufficial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2638" y="0"/>
            <a:ext cx="197961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2701634" y="890265"/>
            <a:ext cx="25443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altLang="it-IT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Valutazione domande</a:t>
            </a:r>
          </a:p>
        </p:txBody>
      </p:sp>
      <p:sp>
        <p:nvSpPr>
          <p:cNvPr id="7" name="Rettangolo 6"/>
          <p:cNvSpPr/>
          <p:nvPr/>
        </p:nvSpPr>
        <p:spPr>
          <a:xfrm>
            <a:off x="611560" y="1844824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 algn="just">
              <a:spcBef>
                <a:spcPts val="0"/>
              </a:spcBef>
              <a:spcAft>
                <a:spcPts val="300"/>
              </a:spcAft>
              <a:defRPr/>
            </a:pPr>
            <a:endParaRPr lang="it-IT" altLang="it-IT" b="1" dirty="0">
              <a:solidFill>
                <a:srgbClr val="3C3C3B"/>
              </a:solidFill>
              <a:latin typeface="Verdana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250825" y="1510691"/>
            <a:ext cx="65527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La valutazione delle </a:t>
            </a:r>
            <a:r>
              <a:rPr lang="it-IT" altLang="it-IT" sz="1400" dirty="0" smtClean="0">
                <a:solidFill>
                  <a:srgbClr val="3C3C3B"/>
                </a:solidFill>
                <a:latin typeface="Verdana" pitchFamily="34" charset="0"/>
              </a:rPr>
              <a:t>domande </a:t>
            </a: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si </a:t>
            </a:r>
            <a:r>
              <a:rPr lang="it-IT" altLang="it-IT" sz="1400" dirty="0" smtClean="0">
                <a:solidFill>
                  <a:srgbClr val="3C3C3B"/>
                </a:solidFill>
                <a:latin typeface="Verdana" pitchFamily="34" charset="0"/>
              </a:rPr>
              <a:t>articola </a:t>
            </a: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nei seguenti passaggi:</a:t>
            </a:r>
            <a:endParaRPr lang="it-IT" altLang="it-IT" sz="1400" b="1" dirty="0">
              <a:solidFill>
                <a:srgbClr val="3C3C3B"/>
              </a:solidFill>
              <a:latin typeface="Verdana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Rettangolo 8"/>
              <p:cNvSpPr/>
              <p:nvPr/>
            </p:nvSpPr>
            <p:spPr>
              <a:xfrm>
                <a:off x="250825" y="2091390"/>
                <a:ext cx="8641655" cy="42928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+mj-lt"/>
                  <a:buAutoNum type="arabicParenR"/>
                  <a:defRPr/>
                </a:pPr>
                <a:r>
                  <a:rPr lang="it-IT" sz="1400" b="1" dirty="0">
                    <a:solidFill>
                      <a:srgbClr val="3C3C3B"/>
                    </a:solidFill>
                    <a:latin typeface="Verdana" pitchFamily="34" charset="0"/>
                  </a:rPr>
                  <a:t>Verifica economicità della proposta progettuale</a:t>
                </a:r>
              </a:p>
              <a:p>
                <a:pPr>
                  <a:defRPr/>
                </a:pPr>
                <a:r>
                  <a:rPr lang="it-IT" sz="1400" b="1" dirty="0">
                    <a:solidFill>
                      <a:srgbClr val="3C3C3B"/>
                    </a:solidFill>
                    <a:latin typeface="Verdana" pitchFamily="34" charset="0"/>
                  </a:rPr>
                  <a:t>	</a:t>
                </a:r>
                <a:r>
                  <a:rPr lang="it-IT" sz="1200" dirty="0">
                    <a:solidFill>
                      <a:srgbClr val="3C3C3B"/>
                    </a:solidFill>
                    <a:latin typeface="Verdana" pitchFamily="34" charset="0"/>
                  </a:rPr>
                  <a:t>(valori indicati nel progetto - Allegato C)</a:t>
                </a:r>
              </a:p>
              <a:p>
                <a:pPr marL="342900" indent="-342900">
                  <a:buFont typeface="+mj-lt"/>
                  <a:buAutoNum type="arabicParenR"/>
                  <a:defRPr/>
                </a:pPr>
                <a:endParaRPr lang="it-IT" b="1" dirty="0">
                  <a:solidFill>
                    <a:srgbClr val="3C3C3B"/>
                  </a:solidFill>
                  <a:latin typeface="Verdana" pitchFamily="34" charset="0"/>
                </a:endParaRP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200" b="1" i="1" smtClean="0">
                              <a:solidFill>
                                <a:srgbClr val="3C3C3B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𝒓𝒊𝒔𝒑𝒂𝒓𝒎𝒊𝒐</m:t>
                          </m:r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𝒆𝒏𝒆𝒓𝒈𝒆𝒕𝒊𝒄𝒐</m:t>
                          </m:r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𝒌𝑾𝒉</m:t>
                          </m:r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𝑭𝒂𝒔𝒆</m:t>
                          </m:r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 −</m:t>
                          </m:r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𝒌𝑾𝒉𝑭𝒂𝒔𝒆</m:t>
                          </m:r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𝒄𝒐𝒔𝒕𝒐</m:t>
                          </m:r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𝒅𝒆𝒍</m:t>
                          </m:r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1200" b="1" i="1" smtClean="0">
                              <a:solidFill>
                                <a:srgbClr val="3C3C3B"/>
                              </a:solidFill>
                              <a:latin typeface="Cambria Math" panose="02040503050406030204" pitchFamily="18" charset="0"/>
                            </a:rPr>
                            <m:t>𝒑𝒓𝒐𝒈𝒆𝒕𝒕𝒐</m:t>
                          </m:r>
                        </m:den>
                      </m:f>
                    </m:oMath>
                  </m:oMathPara>
                </a14:m>
                <a:endParaRPr lang="it-IT" sz="1200" b="1" dirty="0">
                  <a:solidFill>
                    <a:srgbClr val="3C3C3B"/>
                  </a:solidFill>
                  <a:latin typeface="Verdana" pitchFamily="34" charset="0"/>
                </a:endParaRPr>
              </a:p>
              <a:p>
                <a:pPr marL="342900" indent="-342900">
                  <a:buFont typeface="+mj-lt"/>
                  <a:buAutoNum type="arabicParenR"/>
                  <a:defRPr/>
                </a:pPr>
                <a:endParaRPr lang="it-IT" sz="1200" dirty="0">
                  <a:solidFill>
                    <a:srgbClr val="3C3C3B"/>
                  </a:solidFill>
                  <a:latin typeface="Verdana" pitchFamily="34" charset="0"/>
                </a:endParaRPr>
              </a:p>
              <a:p>
                <a:pPr marL="342900" indent="-342900">
                  <a:buFont typeface="+mj-lt"/>
                  <a:buAutoNum type="arabicParenR" startAt="2"/>
                  <a:defRPr/>
                </a:pPr>
                <a:r>
                  <a:rPr lang="it-IT" sz="1400" b="1" dirty="0" smtClean="0">
                    <a:solidFill>
                      <a:srgbClr val="3C3C3B"/>
                    </a:solidFill>
                    <a:latin typeface="Verdana" pitchFamily="34" charset="0"/>
                  </a:rPr>
                  <a:t>Formazione </a:t>
                </a:r>
                <a:r>
                  <a:rPr lang="it-IT" sz="1400" b="1" dirty="0">
                    <a:solidFill>
                      <a:srgbClr val="3C3C3B"/>
                    </a:solidFill>
                    <a:latin typeface="Verdana" pitchFamily="34" charset="0"/>
                  </a:rPr>
                  <a:t>della graduatoria provvisoria: </a:t>
                </a:r>
                <a:r>
                  <a:rPr lang="it-IT" sz="1400" dirty="0">
                    <a:solidFill>
                      <a:srgbClr val="3C3C3B"/>
                    </a:solidFill>
                    <a:latin typeface="Verdana" pitchFamily="34" charset="0"/>
                  </a:rPr>
                  <a:t>ordine decrescente a partire dal progetto che presenta il miglior rapporto tra risparmio energetico e costo del progetto</a:t>
                </a:r>
              </a:p>
              <a:p>
                <a:pPr marL="342900" indent="-342900">
                  <a:buFont typeface="+mj-lt"/>
                  <a:buAutoNum type="arabicParenR" startAt="2"/>
                  <a:defRPr/>
                </a:pPr>
                <a:endParaRPr lang="it-IT" sz="1400" b="1" dirty="0">
                  <a:solidFill>
                    <a:srgbClr val="3C3C3B"/>
                  </a:solidFill>
                  <a:latin typeface="Verdana" pitchFamily="34" charset="0"/>
                </a:endParaRPr>
              </a:p>
              <a:p>
                <a:pPr marL="342900" indent="-342900">
                  <a:buFont typeface="+mj-lt"/>
                  <a:buAutoNum type="arabicParenR" startAt="2"/>
                  <a:defRPr/>
                </a:pPr>
                <a:r>
                  <a:rPr lang="it-IT" sz="1400" b="1" dirty="0">
                    <a:solidFill>
                      <a:srgbClr val="3C3C3B"/>
                    </a:solidFill>
                    <a:latin typeface="Verdana" pitchFamily="34" charset="0"/>
                  </a:rPr>
                  <a:t>Esame del merito tecnico a cura della Commissione</a:t>
                </a:r>
              </a:p>
              <a:p>
                <a:pPr>
                  <a:defRPr/>
                </a:pPr>
                <a:r>
                  <a:rPr lang="it-IT" sz="1400" b="1" dirty="0">
                    <a:solidFill>
                      <a:srgbClr val="3C3C3B"/>
                    </a:solidFill>
                    <a:latin typeface="Verdana" pitchFamily="34" charset="0"/>
                  </a:rPr>
                  <a:t>Tecnica di </a:t>
                </a:r>
                <a:r>
                  <a:rPr lang="it-IT" sz="1400" b="1" dirty="0" smtClean="0">
                    <a:solidFill>
                      <a:srgbClr val="3C3C3B"/>
                    </a:solidFill>
                    <a:latin typeface="Verdana" pitchFamily="34" charset="0"/>
                  </a:rPr>
                  <a:t>Valutazione </a:t>
                </a:r>
                <a:r>
                  <a:rPr lang="it-IT" sz="1400" dirty="0" smtClean="0">
                    <a:solidFill>
                      <a:srgbClr val="3C3C3B"/>
                    </a:solidFill>
                    <a:latin typeface="Verdana" pitchFamily="34" charset="0"/>
                  </a:rPr>
                  <a:t>sulla base dei criteri di selezioni </a:t>
                </a:r>
              </a:p>
              <a:p>
                <a:pPr>
                  <a:defRPr/>
                </a:pPr>
                <a:r>
                  <a:rPr lang="it-IT" sz="1400" dirty="0" smtClean="0">
                    <a:solidFill>
                      <a:srgbClr val="3C3C3B"/>
                    </a:solidFill>
                    <a:latin typeface="Verdana" pitchFamily="34" charset="0"/>
                  </a:rPr>
                  <a:t>individuati dal Bando</a:t>
                </a:r>
                <a:endParaRPr lang="it-IT" sz="1400" dirty="0">
                  <a:solidFill>
                    <a:srgbClr val="3C3C3B"/>
                  </a:solidFill>
                  <a:latin typeface="Verdana" pitchFamily="34" charset="0"/>
                </a:endParaRPr>
              </a:p>
              <a:p>
                <a:pPr>
                  <a:defRPr/>
                </a:pPr>
                <a:endParaRPr lang="it-IT" sz="1400" b="1" dirty="0">
                  <a:solidFill>
                    <a:srgbClr val="3C3C3B"/>
                  </a:solidFill>
                  <a:latin typeface="Verdana" pitchFamily="34" charset="0"/>
                </a:endParaRPr>
              </a:p>
              <a:p>
                <a:pPr marL="742950" lvl="1" indent="-285750">
                  <a:buFontTx/>
                  <a:buChar char="-"/>
                  <a:defRPr/>
                </a:pPr>
                <a:r>
                  <a:rPr lang="it-IT" sz="1400" dirty="0">
                    <a:solidFill>
                      <a:srgbClr val="3C3C3B"/>
                    </a:solidFill>
                    <a:latin typeface="Verdana" pitchFamily="34" charset="0"/>
                  </a:rPr>
                  <a:t>Valutazione soggetto proponente: </a:t>
                </a:r>
                <a:r>
                  <a:rPr lang="it-IT" sz="1400" dirty="0" err="1">
                    <a:solidFill>
                      <a:srgbClr val="3C3C3B"/>
                    </a:solidFill>
                    <a:latin typeface="Verdana" pitchFamily="34" charset="0"/>
                  </a:rPr>
                  <a:t>max</a:t>
                </a:r>
                <a:r>
                  <a:rPr lang="it-IT" sz="1400" dirty="0">
                    <a:solidFill>
                      <a:srgbClr val="3C3C3B"/>
                    </a:solidFill>
                    <a:latin typeface="Verdana" pitchFamily="34" charset="0"/>
                  </a:rPr>
                  <a:t> 2 punti</a:t>
                </a:r>
              </a:p>
              <a:p>
                <a:pPr marL="742950" lvl="1" indent="-285750">
                  <a:buFontTx/>
                  <a:buChar char="-"/>
                  <a:defRPr/>
                </a:pPr>
                <a:r>
                  <a:rPr lang="it-IT" sz="1400" dirty="0">
                    <a:solidFill>
                      <a:srgbClr val="3C3C3B"/>
                    </a:solidFill>
                    <a:latin typeface="Verdana" pitchFamily="34" charset="0"/>
                  </a:rPr>
                  <a:t>Valutazione del progetto: </a:t>
                </a:r>
                <a:r>
                  <a:rPr lang="it-IT" sz="1400" dirty="0" err="1">
                    <a:solidFill>
                      <a:srgbClr val="3C3C3B"/>
                    </a:solidFill>
                    <a:latin typeface="Verdana" pitchFamily="34" charset="0"/>
                  </a:rPr>
                  <a:t>max</a:t>
                </a:r>
                <a:r>
                  <a:rPr lang="it-IT" sz="1400" dirty="0">
                    <a:solidFill>
                      <a:srgbClr val="3C3C3B"/>
                    </a:solidFill>
                    <a:latin typeface="Verdana" pitchFamily="34" charset="0"/>
                  </a:rPr>
                  <a:t> 8 punti</a:t>
                </a:r>
              </a:p>
              <a:p>
                <a:pPr marL="742950" lvl="1" indent="-285750">
                  <a:buFontTx/>
                  <a:buChar char="-"/>
                  <a:defRPr/>
                </a:pPr>
                <a:r>
                  <a:rPr lang="it-IT" sz="1400" dirty="0">
                    <a:solidFill>
                      <a:srgbClr val="3C3C3B"/>
                    </a:solidFill>
                    <a:latin typeface="Verdana" pitchFamily="34" charset="0"/>
                  </a:rPr>
                  <a:t>Applicazione principi trasversali: </a:t>
                </a:r>
                <a:r>
                  <a:rPr lang="it-IT" sz="1400" dirty="0" err="1">
                    <a:solidFill>
                      <a:srgbClr val="3C3C3B"/>
                    </a:solidFill>
                    <a:latin typeface="Verdana" pitchFamily="34" charset="0"/>
                  </a:rPr>
                  <a:t>max</a:t>
                </a:r>
                <a:r>
                  <a:rPr lang="it-IT" sz="1400" dirty="0">
                    <a:solidFill>
                      <a:srgbClr val="3C3C3B"/>
                    </a:solidFill>
                    <a:latin typeface="Verdana" pitchFamily="34" charset="0"/>
                  </a:rPr>
                  <a:t> 2 punti</a:t>
                </a:r>
              </a:p>
              <a:p>
                <a:pPr lvl="1">
                  <a:defRPr/>
                </a:pPr>
                <a:r>
                  <a:rPr lang="it-IT" sz="1200" b="1" dirty="0">
                    <a:solidFill>
                      <a:srgbClr val="3C3C3B"/>
                    </a:solidFill>
                    <a:latin typeface="Verdana" pitchFamily="34" charset="0"/>
                  </a:rPr>
                  <a:t>Punteggio massimo 12 punti – Punteggio minimo 7 punti</a:t>
                </a:r>
              </a:p>
              <a:p>
                <a:pPr lvl="1">
                  <a:defRPr/>
                </a:pPr>
                <a:endParaRPr lang="it-IT" sz="1200" b="1" dirty="0">
                  <a:solidFill>
                    <a:srgbClr val="3C3C3B"/>
                  </a:solidFill>
                  <a:latin typeface="Verdana" pitchFamily="34" charset="0"/>
                </a:endParaRPr>
              </a:p>
              <a:p>
                <a:pPr lvl="1">
                  <a:defRPr/>
                </a:pPr>
                <a:endParaRPr lang="it-IT" sz="1200" b="1" dirty="0">
                  <a:solidFill>
                    <a:srgbClr val="3C3C3B"/>
                  </a:solidFill>
                  <a:latin typeface="Verdana" pitchFamily="34" charset="0"/>
                </a:endParaRPr>
              </a:p>
              <a:p>
                <a:pPr marL="742950" lvl="1" indent="-285750">
                  <a:buFontTx/>
                  <a:buChar char="-"/>
                  <a:defRPr/>
                </a:pPr>
                <a:endParaRPr lang="it-IT" sz="1400" b="1" dirty="0">
                  <a:solidFill>
                    <a:srgbClr val="00B0F0"/>
                  </a:solidFill>
                  <a:latin typeface="Verdana" pitchFamily="34" charset="0"/>
                </a:endParaRPr>
              </a:p>
            </p:txBody>
          </p:sp>
        </mc:Choice>
        <mc:Fallback>
          <p:sp>
            <p:nvSpPr>
              <p:cNvPr id="9" name="Rettangolo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825" y="2091390"/>
                <a:ext cx="8641655" cy="4292842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141" t="-142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Parentesi graffa chiusa 1">
            <a:extLst>
              <a:ext uri="{FF2B5EF4-FFF2-40B4-BE49-F238E27FC236}">
                <a16:creationId xmlns:a16="http://schemas.microsoft.com/office/drawing/2014/main" xmlns="" id="{FB5DF797-343C-4B3E-BA31-DF507C9FFD37}"/>
              </a:ext>
            </a:extLst>
          </p:cNvPr>
          <p:cNvSpPr/>
          <p:nvPr/>
        </p:nvSpPr>
        <p:spPr>
          <a:xfrm>
            <a:off x="6048672" y="3916039"/>
            <a:ext cx="395957" cy="228670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 b="1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xmlns="" id="{E0D06BE2-6CC6-473D-9BAE-458E16842228}"/>
              </a:ext>
            </a:extLst>
          </p:cNvPr>
          <p:cNvSpPr/>
          <p:nvPr/>
        </p:nvSpPr>
        <p:spPr>
          <a:xfrm>
            <a:off x="6741020" y="4439259"/>
            <a:ext cx="182712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it-IT" altLang="it-IT" sz="1400" b="1" dirty="0">
                <a:solidFill>
                  <a:srgbClr val="FF0000"/>
                </a:solidFill>
                <a:latin typeface="Verdana" pitchFamily="34" charset="0"/>
              </a:rPr>
              <a:t>punteggio &gt;= 7</a:t>
            </a:r>
          </a:p>
          <a:p>
            <a:pPr eaLnBrk="1" hangingPunct="1">
              <a:defRPr/>
            </a:pPr>
            <a:endParaRPr lang="it-IT" altLang="it-IT" sz="1400" b="1" dirty="0">
              <a:solidFill>
                <a:srgbClr val="FF0000"/>
              </a:solidFill>
              <a:latin typeface="Verdana" pitchFamily="34" charset="0"/>
            </a:endParaRPr>
          </a:p>
          <a:p>
            <a:pPr eaLnBrk="1" hangingPunct="1">
              <a:defRPr/>
            </a:pPr>
            <a:r>
              <a:rPr lang="it-IT" altLang="it-IT" sz="1400" b="1" dirty="0">
                <a:solidFill>
                  <a:srgbClr val="FF0000"/>
                </a:solidFill>
                <a:latin typeface="Verdana" pitchFamily="34" charset="0"/>
              </a:rPr>
              <a:t>mantenimento posizione in graduatoria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19725"/>
            <a:ext cx="91440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ttangolo 4"/>
          <p:cNvSpPr>
            <a:spLocks noChangeArrowheads="1"/>
          </p:cNvSpPr>
          <p:nvPr/>
        </p:nvSpPr>
        <p:spPr bwMode="auto">
          <a:xfrm>
            <a:off x="250825" y="222250"/>
            <a:ext cx="5976938" cy="307975"/>
          </a:xfrm>
          <a:prstGeom prst="rect">
            <a:avLst/>
          </a:prstGeom>
          <a:solidFill>
            <a:srgbClr val="007D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  <a:latin typeface="Verdana" pitchFamily="34" charset="0"/>
              </a:rPr>
              <a:t>I nuovi bandi per l’efficientamento energetico delle PMI</a:t>
            </a:r>
          </a:p>
        </p:txBody>
      </p:sp>
      <p:pic>
        <p:nvPicPr>
          <p:cNvPr id="3076" name="Immagine 4" descr="Logo ufficial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2638" y="0"/>
            <a:ext cx="197961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2699792" y="943358"/>
            <a:ext cx="25443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altLang="it-IT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Valutazione domande</a:t>
            </a:r>
          </a:p>
        </p:txBody>
      </p:sp>
      <p:sp>
        <p:nvSpPr>
          <p:cNvPr id="9" name="Rettangolo 8"/>
          <p:cNvSpPr/>
          <p:nvPr/>
        </p:nvSpPr>
        <p:spPr>
          <a:xfrm>
            <a:off x="146645" y="3486583"/>
            <a:ext cx="886142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it-IT" sz="1400" b="1" u="sng" dirty="0">
                <a:solidFill>
                  <a:srgbClr val="FF0000"/>
                </a:solidFill>
                <a:latin typeface="Verdana" pitchFamily="34" charset="0"/>
              </a:rPr>
              <a:t>Punti obbligatori: </a:t>
            </a:r>
          </a:p>
          <a:p>
            <a:pPr marL="285750" lvl="1" indent="-285750">
              <a:buFontTx/>
              <a:buChar char="-"/>
              <a:defRPr/>
            </a:pPr>
            <a:r>
              <a:rPr lang="it-IT" sz="1400" dirty="0">
                <a:latin typeface="Verdana" pitchFamily="34" charset="0"/>
              </a:rPr>
              <a:t>A.2 capacità operativa e amministrativa: individuazione del problema (</a:t>
            </a:r>
            <a:r>
              <a:rPr lang="it-IT" sz="1400" dirty="0" err="1">
                <a:latin typeface="Verdana" pitchFamily="34" charset="0"/>
              </a:rPr>
              <a:t>All</a:t>
            </a:r>
            <a:r>
              <a:rPr lang="it-IT" sz="1400" dirty="0">
                <a:latin typeface="Verdana" pitchFamily="34" charset="0"/>
              </a:rPr>
              <a:t>. C, </a:t>
            </a:r>
            <a:r>
              <a:rPr lang="it-IT" sz="1400" dirty="0" err="1">
                <a:latin typeface="Verdana" pitchFamily="34" charset="0"/>
              </a:rPr>
              <a:t>Tab</a:t>
            </a:r>
            <a:r>
              <a:rPr lang="it-IT" sz="1400" dirty="0">
                <a:latin typeface="Verdana" pitchFamily="34" charset="0"/>
              </a:rPr>
              <a:t> A.3)</a:t>
            </a:r>
          </a:p>
          <a:p>
            <a:pPr marL="285750" lvl="1" indent="-285750">
              <a:buFontTx/>
              <a:buChar char="-"/>
              <a:defRPr/>
            </a:pPr>
            <a:r>
              <a:rPr lang="it-IT" sz="1400" dirty="0">
                <a:latin typeface="Verdana" pitchFamily="34" charset="0"/>
              </a:rPr>
              <a:t>A.3 capacità operativa e amministrativa: selezione di una soluzione progettuale/innovazione adeguata al problema da risolvere (</a:t>
            </a:r>
            <a:r>
              <a:rPr lang="it-IT" sz="1400" dirty="0" err="1">
                <a:latin typeface="Verdana" pitchFamily="34" charset="0"/>
              </a:rPr>
              <a:t>All</a:t>
            </a:r>
            <a:r>
              <a:rPr lang="it-IT" sz="1400" dirty="0">
                <a:latin typeface="Verdana" pitchFamily="34" charset="0"/>
              </a:rPr>
              <a:t>. C, </a:t>
            </a:r>
            <a:r>
              <a:rPr lang="it-IT" sz="1400" dirty="0" err="1">
                <a:latin typeface="Verdana" pitchFamily="34" charset="0"/>
              </a:rPr>
              <a:t>Tab</a:t>
            </a:r>
            <a:r>
              <a:rPr lang="it-IT" sz="1400" dirty="0">
                <a:latin typeface="Verdana" pitchFamily="34" charset="0"/>
              </a:rPr>
              <a:t> A.3)</a:t>
            </a:r>
          </a:p>
          <a:p>
            <a:pPr marL="285750" lvl="1" indent="-285750">
              <a:buFontTx/>
              <a:buChar char="-"/>
              <a:defRPr/>
            </a:pPr>
            <a:r>
              <a:rPr lang="it-IT" sz="1400" dirty="0">
                <a:latin typeface="Verdana" pitchFamily="34" charset="0"/>
              </a:rPr>
              <a:t>B.1 capacità finanziaria: presentazione referenza bancaria (</a:t>
            </a:r>
            <a:r>
              <a:rPr lang="it-IT" sz="1400" dirty="0" err="1">
                <a:latin typeface="Verdana" pitchFamily="34" charset="0"/>
              </a:rPr>
              <a:t>All</a:t>
            </a:r>
            <a:r>
              <a:rPr lang="it-IT" sz="1400" dirty="0">
                <a:latin typeface="Verdana" pitchFamily="34" charset="0"/>
              </a:rPr>
              <a:t>. H)</a:t>
            </a:r>
            <a:endParaRPr lang="it-IT" sz="1400" b="1" dirty="0">
              <a:solidFill>
                <a:srgbClr val="00B0F0"/>
              </a:solidFill>
              <a:latin typeface="Verdana" pitchFamily="34" charset="0"/>
            </a:endParaRPr>
          </a:p>
          <a:p>
            <a:pPr marL="285750" lvl="1" indent="-285750">
              <a:buFontTx/>
              <a:buChar char="-"/>
              <a:defRPr/>
            </a:pPr>
            <a:endParaRPr lang="it-IT" sz="1400" b="1" dirty="0">
              <a:solidFill>
                <a:srgbClr val="00B0F0"/>
              </a:solidFill>
              <a:latin typeface="Verdana" pitchFamily="34" charset="0"/>
            </a:endParaRPr>
          </a:p>
          <a:p>
            <a:pPr marL="0" lvl="1">
              <a:defRPr/>
            </a:pPr>
            <a:r>
              <a:rPr lang="it-IT" sz="1400" b="1" u="sng" dirty="0" err="1">
                <a:solidFill>
                  <a:srgbClr val="FF0000"/>
                </a:solidFill>
                <a:latin typeface="Verdana" pitchFamily="34" charset="0"/>
              </a:rPr>
              <a:t>Premialità</a:t>
            </a:r>
            <a:endParaRPr lang="it-IT" sz="1400" b="1" u="sng" dirty="0">
              <a:solidFill>
                <a:srgbClr val="FF0000"/>
              </a:solidFill>
              <a:latin typeface="Verdana" pitchFamily="34" charset="0"/>
            </a:endParaRPr>
          </a:p>
          <a:p>
            <a:pPr marL="285750" lvl="1" indent="-285750">
              <a:buFontTx/>
              <a:buChar char="-"/>
              <a:defRPr/>
            </a:pPr>
            <a:r>
              <a:rPr lang="it-IT" sz="1400" dirty="0">
                <a:latin typeface="Verdana" pitchFamily="34" charset="0"/>
              </a:rPr>
              <a:t>C.1 possesso di certificati EMAS, ISO 50001 e ISO 14001</a:t>
            </a:r>
          </a:p>
          <a:p>
            <a:pPr marL="285750" lvl="1" indent="-285750">
              <a:buFontTx/>
              <a:buChar char="-"/>
              <a:defRPr/>
            </a:pPr>
            <a:r>
              <a:rPr lang="it-IT" sz="1400" dirty="0">
                <a:latin typeface="Verdana" pitchFamily="34" charset="0"/>
              </a:rPr>
              <a:t>D.1 conseguimento rating di legalità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xmlns="" id="{143361E0-DD68-4915-99C8-38908B0D0D00}"/>
              </a:ext>
            </a:extLst>
          </p:cNvPr>
          <p:cNvSpPr/>
          <p:nvPr/>
        </p:nvSpPr>
        <p:spPr>
          <a:xfrm>
            <a:off x="250825" y="1484784"/>
            <a:ext cx="875188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4"/>
              <a:defRPr/>
            </a:pPr>
            <a:r>
              <a:rPr lang="it-IT" sz="1400" b="1" dirty="0" smtClean="0">
                <a:solidFill>
                  <a:srgbClr val="3C3C3B"/>
                </a:solidFill>
                <a:latin typeface="Verdana" pitchFamily="34" charset="0"/>
              </a:rPr>
              <a:t>A </a:t>
            </a:r>
            <a:r>
              <a:rPr lang="it-IT" sz="1400" b="1" dirty="0">
                <a:solidFill>
                  <a:srgbClr val="3C3C3B"/>
                </a:solidFill>
                <a:latin typeface="Verdana" pitchFamily="34" charset="0"/>
              </a:rPr>
              <a:t>parità di posizione in graduatoria provvisoria:</a:t>
            </a:r>
          </a:p>
          <a:p>
            <a:pPr>
              <a:defRPr/>
            </a:pPr>
            <a:r>
              <a:rPr lang="it-IT" sz="1400" dirty="0">
                <a:solidFill>
                  <a:srgbClr val="3C3C3B"/>
                </a:solidFill>
                <a:latin typeface="Verdana" pitchFamily="34" charset="0"/>
              </a:rPr>
              <a:t>			</a:t>
            </a:r>
          </a:p>
          <a:p>
            <a:pPr>
              <a:defRPr/>
            </a:pPr>
            <a:r>
              <a:rPr lang="it-IT" sz="1400" dirty="0">
                <a:solidFill>
                  <a:srgbClr val="3C3C3B"/>
                </a:solidFill>
                <a:latin typeface="Verdana" pitchFamily="34" charset="0"/>
              </a:rPr>
              <a:t>		   Priorità all’ordine cronologico</a:t>
            </a:r>
          </a:p>
          <a:p>
            <a:pPr>
              <a:defRPr/>
            </a:pPr>
            <a:endParaRPr lang="it-IT" sz="1400" dirty="0">
              <a:solidFill>
                <a:srgbClr val="3C3C3B"/>
              </a:solidFill>
              <a:latin typeface="Verdana" pitchFamily="34" charset="0"/>
            </a:endParaRPr>
          </a:p>
          <a:p>
            <a:pPr>
              <a:defRPr/>
            </a:pPr>
            <a:endParaRPr lang="it-IT" sz="1400" dirty="0" smtClean="0">
              <a:solidFill>
                <a:srgbClr val="3C3C3B"/>
              </a:solidFill>
              <a:latin typeface="Verdana" pitchFamily="34" charset="0"/>
            </a:endParaRPr>
          </a:p>
          <a:p>
            <a:pPr>
              <a:defRPr/>
            </a:pPr>
            <a:endParaRPr lang="it-IT" sz="1400" dirty="0">
              <a:solidFill>
                <a:srgbClr val="3C3C3B"/>
              </a:solidFill>
              <a:latin typeface="Verdana" pitchFamily="34" charset="0"/>
            </a:endParaRPr>
          </a:p>
          <a:p>
            <a:pPr>
              <a:defRPr/>
            </a:pPr>
            <a:r>
              <a:rPr lang="it-IT" sz="1400" b="1" dirty="0">
                <a:solidFill>
                  <a:srgbClr val="3C3C3B"/>
                </a:solidFill>
                <a:latin typeface="Verdana" pitchFamily="34" charset="0"/>
              </a:rPr>
              <a:t>5) </a:t>
            </a:r>
            <a:r>
              <a:rPr lang="it-IT" sz="1400" b="1" dirty="0" smtClean="0">
                <a:solidFill>
                  <a:srgbClr val="3C3C3B"/>
                </a:solidFill>
                <a:latin typeface="Verdana" pitchFamily="34" charset="0"/>
              </a:rPr>
              <a:t>Scorrimento della </a:t>
            </a:r>
            <a:r>
              <a:rPr lang="it-IT" sz="1400" b="1" dirty="0">
                <a:solidFill>
                  <a:srgbClr val="3C3C3B"/>
                </a:solidFill>
                <a:latin typeface="Verdana" pitchFamily="34" charset="0"/>
              </a:rPr>
              <a:t>graduatoria definitiva sino </a:t>
            </a:r>
            <a:r>
              <a:rPr lang="it-IT" sz="1400" b="1" dirty="0" smtClean="0">
                <a:solidFill>
                  <a:srgbClr val="3C3C3B"/>
                </a:solidFill>
                <a:latin typeface="Verdana" pitchFamily="34" charset="0"/>
              </a:rPr>
              <a:t>a esaurimento </a:t>
            </a:r>
            <a:r>
              <a:rPr lang="it-IT" sz="1400" b="1" dirty="0">
                <a:solidFill>
                  <a:srgbClr val="3C3C3B"/>
                </a:solidFill>
                <a:latin typeface="Verdana" pitchFamily="34" charset="0"/>
              </a:rPr>
              <a:t>delle risorse disponibili</a:t>
            </a:r>
          </a:p>
          <a:p>
            <a:pPr>
              <a:defRPr/>
            </a:pPr>
            <a:r>
              <a:rPr lang="it-IT" sz="1400" b="1" dirty="0">
                <a:solidFill>
                  <a:srgbClr val="3C3C3B"/>
                </a:solidFill>
                <a:latin typeface="Verdana" pitchFamily="34" charset="0"/>
              </a:rPr>
              <a:t>	(12 milioni)</a:t>
            </a:r>
          </a:p>
        </p:txBody>
      </p:sp>
      <p:sp>
        <p:nvSpPr>
          <p:cNvPr id="4" name="Freccia in giù 3">
            <a:extLst>
              <a:ext uri="{FF2B5EF4-FFF2-40B4-BE49-F238E27FC236}">
                <a16:creationId xmlns:a16="http://schemas.microsoft.com/office/drawing/2014/main" xmlns="" id="{CE1BDF7E-166B-49E3-97E7-7B9A918EC7CA}"/>
              </a:ext>
            </a:extLst>
          </p:cNvPr>
          <p:cNvSpPr/>
          <p:nvPr/>
        </p:nvSpPr>
        <p:spPr>
          <a:xfrm>
            <a:off x="1527130" y="2100786"/>
            <a:ext cx="596598" cy="563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605042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19725"/>
            <a:ext cx="91440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ttangolo 4"/>
          <p:cNvSpPr>
            <a:spLocks noChangeArrowheads="1"/>
          </p:cNvSpPr>
          <p:nvPr/>
        </p:nvSpPr>
        <p:spPr bwMode="auto">
          <a:xfrm>
            <a:off x="250825" y="222250"/>
            <a:ext cx="5976938" cy="307975"/>
          </a:xfrm>
          <a:prstGeom prst="rect">
            <a:avLst/>
          </a:prstGeom>
          <a:solidFill>
            <a:srgbClr val="007D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  <a:latin typeface="Verdana" pitchFamily="34" charset="0"/>
              </a:rPr>
              <a:t>I nuovi bandi per l’efficientamento energetico delle PMI</a:t>
            </a:r>
          </a:p>
        </p:txBody>
      </p:sp>
      <p:pic>
        <p:nvPicPr>
          <p:cNvPr id="3076" name="Immagine 4" descr="Logo ufficial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2638" y="0"/>
            <a:ext cx="197961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tangolo 6"/>
          <p:cNvSpPr/>
          <p:nvPr/>
        </p:nvSpPr>
        <p:spPr>
          <a:xfrm>
            <a:off x="611560" y="1844824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 algn="just">
              <a:spcBef>
                <a:spcPts val="0"/>
              </a:spcBef>
              <a:spcAft>
                <a:spcPts val="300"/>
              </a:spcAft>
              <a:defRPr/>
            </a:pPr>
            <a:endParaRPr lang="it-IT" altLang="it-IT" b="1" dirty="0">
              <a:solidFill>
                <a:srgbClr val="3C3C3B"/>
              </a:solidFill>
              <a:latin typeface="Verdana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139154" y="760815"/>
            <a:ext cx="676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Modalità di erogazione del sostegno</a:t>
            </a:r>
          </a:p>
        </p:txBody>
      </p:sp>
      <p:sp>
        <p:nvSpPr>
          <p:cNvPr id="9" name="Rettangolo 8"/>
          <p:cNvSpPr/>
          <p:nvPr/>
        </p:nvSpPr>
        <p:spPr>
          <a:xfrm>
            <a:off x="179512" y="1556792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76213" algn="just"/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Il contributo verrà erogato a </a:t>
            </a:r>
            <a:r>
              <a:rPr lang="it-IT" altLang="it-IT" sz="1400" u="sng" dirty="0">
                <a:solidFill>
                  <a:srgbClr val="00B0F0"/>
                </a:solidFill>
                <a:latin typeface="Verdana" pitchFamily="34" charset="0"/>
              </a:rPr>
              <a:t>fondo perduto</a:t>
            </a: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 e con un’intensità di aiuto pari al </a:t>
            </a:r>
            <a:r>
              <a:rPr lang="it-IT" altLang="it-IT" sz="1400" dirty="0">
                <a:solidFill>
                  <a:srgbClr val="00B0F0"/>
                </a:solidFill>
                <a:latin typeface="Verdana" pitchFamily="34" charset="0"/>
              </a:rPr>
              <a:t>30%</a:t>
            </a: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 della spesa per la realizzazione del progetto: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xmlns="" id="{F67C8335-7DF1-4450-8C6A-62C0103A2F51}"/>
              </a:ext>
            </a:extLst>
          </p:cNvPr>
          <p:cNvSpPr/>
          <p:nvPr/>
        </p:nvSpPr>
        <p:spPr>
          <a:xfrm>
            <a:off x="250825" y="2254266"/>
            <a:ext cx="85336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lvl="1" indent="-176213" algn="just">
              <a:buFontTx/>
              <a:buChar char="•"/>
            </a:pP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 nel limite </a:t>
            </a:r>
            <a:r>
              <a:rPr lang="it-IT" altLang="it-IT" sz="1400" u="sng" dirty="0">
                <a:solidFill>
                  <a:srgbClr val="3C3C3B"/>
                </a:solidFill>
                <a:latin typeface="Verdana" pitchFamily="34" charset="0"/>
              </a:rPr>
              <a:t>massimo</a:t>
            </a: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 di euro 150.000,00 corrispondenti ad una spesa pari o superiore </a:t>
            </a:r>
            <a:r>
              <a:rPr lang="it-IT" altLang="it-IT" sz="1400" dirty="0" smtClean="0">
                <a:solidFill>
                  <a:srgbClr val="3C3C3B"/>
                </a:solidFill>
                <a:latin typeface="Verdana" pitchFamily="34" charset="0"/>
              </a:rPr>
              <a:t>a </a:t>
            </a: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euro 500.000,00;</a:t>
            </a:r>
          </a:p>
          <a:p>
            <a:pPr marL="176213" lvl="1" indent="-176213" algn="just">
              <a:buFontTx/>
              <a:buChar char="•"/>
            </a:pPr>
            <a:endParaRPr lang="it-IT" altLang="it-IT" sz="1400" dirty="0">
              <a:solidFill>
                <a:srgbClr val="3C3C3B"/>
              </a:solidFill>
              <a:latin typeface="Verdana" pitchFamily="34" charset="0"/>
            </a:endParaRPr>
          </a:p>
          <a:p>
            <a:pPr marL="176213" lvl="1" indent="-176213" algn="just">
              <a:buFontTx/>
              <a:buChar char="•"/>
            </a:pP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 nel limite </a:t>
            </a:r>
            <a:r>
              <a:rPr lang="it-IT" altLang="it-IT" sz="1400" u="sng" dirty="0">
                <a:solidFill>
                  <a:srgbClr val="3C3C3B"/>
                </a:solidFill>
                <a:latin typeface="Verdana" pitchFamily="34" charset="0"/>
              </a:rPr>
              <a:t>minimo</a:t>
            </a: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 di euro 30.000,00 corrispondenti ad una spesa pari </a:t>
            </a:r>
            <a:r>
              <a:rPr lang="it-IT" altLang="it-IT" sz="1400" dirty="0" smtClean="0">
                <a:solidFill>
                  <a:srgbClr val="3C3C3B"/>
                </a:solidFill>
                <a:latin typeface="Verdana" pitchFamily="34" charset="0"/>
              </a:rPr>
              <a:t>a </a:t>
            </a: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euro 100.000,00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xmlns="" id="{C55171F3-C2C7-438A-986E-D17EF84B7D2E}"/>
              </a:ext>
            </a:extLst>
          </p:cNvPr>
          <p:cNvSpPr/>
          <p:nvPr/>
        </p:nvSpPr>
        <p:spPr>
          <a:xfrm>
            <a:off x="234028" y="3645024"/>
            <a:ext cx="853364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/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Il contributo potrà essere erogato con 2 modalità:</a:t>
            </a:r>
          </a:p>
          <a:p>
            <a:pPr marL="0" lvl="1" algn="just"/>
            <a:endParaRPr lang="it-IT" altLang="it-IT" sz="1400" dirty="0">
              <a:solidFill>
                <a:srgbClr val="3C3C3B"/>
              </a:solidFill>
              <a:latin typeface="Verdana" pitchFamily="34" charset="0"/>
            </a:endParaRPr>
          </a:p>
          <a:p>
            <a:pPr marL="0" lvl="1" algn="just"/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1) </a:t>
            </a:r>
            <a:r>
              <a:rPr lang="it-IT" altLang="it-IT" sz="1400" b="1" dirty="0">
                <a:solidFill>
                  <a:srgbClr val="3C3C3B"/>
                </a:solidFill>
                <a:latin typeface="Verdana" pitchFamily="34" charset="0"/>
              </a:rPr>
              <a:t>anticipo + saldo</a:t>
            </a:r>
          </a:p>
          <a:p>
            <a:pPr marL="539750" lvl="1" indent="-269875" algn="just">
              <a:buFontTx/>
              <a:buChar char="-"/>
              <a:tabLst>
                <a:tab pos="539750" algn="l"/>
              </a:tabLst>
            </a:pP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anticipo del 40%, previa presentazione di fidejussione bancaria o polizza assicurativa (</a:t>
            </a:r>
            <a:r>
              <a:rPr lang="it-IT" altLang="it-IT" sz="1400" b="1" dirty="0">
                <a:solidFill>
                  <a:srgbClr val="3C3C3B"/>
                </a:solidFill>
                <a:highlight>
                  <a:srgbClr val="FFFF00"/>
                </a:highlight>
                <a:latin typeface="Verdana" pitchFamily="34" charset="0"/>
              </a:rPr>
              <a:t>il </a:t>
            </a:r>
            <a:r>
              <a:rPr lang="it-IT" altLang="it-IT" sz="1400" b="1" dirty="0" smtClean="0">
                <a:solidFill>
                  <a:srgbClr val="3C3C3B"/>
                </a:solidFill>
                <a:highlight>
                  <a:srgbClr val="FFFF00"/>
                </a:highlight>
                <a:latin typeface="Verdana" pitchFamily="34" charset="0"/>
              </a:rPr>
              <a:t>cui costo </a:t>
            </a:r>
            <a:r>
              <a:rPr lang="it-IT" altLang="it-IT" sz="1400" b="1" dirty="0">
                <a:solidFill>
                  <a:srgbClr val="3C3C3B"/>
                </a:solidFill>
                <a:highlight>
                  <a:srgbClr val="FFFF00"/>
                </a:highlight>
                <a:latin typeface="Verdana" pitchFamily="34" charset="0"/>
              </a:rPr>
              <a:t>è rendicontabile al 100%</a:t>
            </a: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).</a:t>
            </a:r>
            <a:r>
              <a:rPr lang="it-IT" altLang="it-IT" sz="1400" b="1" dirty="0">
                <a:solidFill>
                  <a:srgbClr val="3C3C3B"/>
                </a:solidFill>
                <a:latin typeface="Verdana" pitchFamily="34" charset="0"/>
              </a:rPr>
              <a:t> </a:t>
            </a: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Il termine entro il quale chiedere l’erogazione dell’anticipo sarà comunicato con </a:t>
            </a:r>
            <a:r>
              <a:rPr lang="it-IT" altLang="it-IT" sz="1400" dirty="0" smtClean="0">
                <a:solidFill>
                  <a:srgbClr val="3C3C3B"/>
                </a:solidFill>
                <a:latin typeface="Verdana" pitchFamily="34" charset="0"/>
              </a:rPr>
              <a:t>la lettera </a:t>
            </a: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di ammissione a contributo;</a:t>
            </a:r>
          </a:p>
          <a:p>
            <a:pPr marL="539750" lvl="1" indent="-269875" algn="just">
              <a:tabLst>
                <a:tab pos="539750" algn="l"/>
              </a:tabLst>
            </a:pP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-  	saldo del 60% alla conclusione del progetto (verifica istruttoria positiva);</a:t>
            </a:r>
          </a:p>
          <a:p>
            <a:pPr marL="0" lvl="1" algn="just"/>
            <a:endParaRPr lang="it-IT" altLang="it-IT" sz="1400" dirty="0">
              <a:solidFill>
                <a:srgbClr val="3C3C3B"/>
              </a:solidFill>
              <a:latin typeface="Verdana" pitchFamily="34" charset="0"/>
            </a:endParaRPr>
          </a:p>
          <a:p>
            <a:pPr marL="0" lvl="1" algn="just"/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2) </a:t>
            </a:r>
            <a:r>
              <a:rPr lang="it-IT" altLang="it-IT" sz="1400" b="1" dirty="0">
                <a:solidFill>
                  <a:srgbClr val="3C3C3B"/>
                </a:solidFill>
                <a:latin typeface="Verdana" pitchFamily="34" charset="0"/>
              </a:rPr>
              <a:t>saldo del 100% </a:t>
            </a: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alla conclusione del progetto (verifica istruttoria positiva).</a:t>
            </a:r>
          </a:p>
          <a:p>
            <a:pPr marL="0" lvl="1" algn="just"/>
            <a:endParaRPr lang="it-IT" altLang="it-IT" sz="1400" dirty="0">
              <a:solidFill>
                <a:srgbClr val="3C3C3B"/>
              </a:solidFill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19725"/>
            <a:ext cx="91440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ttangolo 4"/>
          <p:cNvSpPr>
            <a:spLocks noChangeArrowheads="1"/>
          </p:cNvSpPr>
          <p:nvPr/>
        </p:nvSpPr>
        <p:spPr bwMode="auto">
          <a:xfrm>
            <a:off x="250825" y="222250"/>
            <a:ext cx="5976938" cy="307975"/>
          </a:xfrm>
          <a:prstGeom prst="rect">
            <a:avLst/>
          </a:prstGeom>
          <a:solidFill>
            <a:srgbClr val="007D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  <a:latin typeface="Verdana" pitchFamily="34" charset="0"/>
              </a:rPr>
              <a:t>I nuovi bandi per l’efficientamento energetico delle PMI</a:t>
            </a:r>
          </a:p>
        </p:txBody>
      </p:sp>
      <p:pic>
        <p:nvPicPr>
          <p:cNvPr id="3076" name="Immagine 4" descr="Logo ufficial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2638" y="0"/>
            <a:ext cx="197961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tangolo 6"/>
          <p:cNvSpPr/>
          <p:nvPr/>
        </p:nvSpPr>
        <p:spPr>
          <a:xfrm>
            <a:off x="611560" y="1844824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 algn="just">
              <a:spcBef>
                <a:spcPts val="0"/>
              </a:spcBef>
              <a:spcAft>
                <a:spcPts val="300"/>
              </a:spcAft>
              <a:defRPr/>
            </a:pPr>
            <a:endParaRPr lang="it-IT" altLang="it-IT" b="1" dirty="0">
              <a:solidFill>
                <a:srgbClr val="3C3C3B"/>
              </a:solidFill>
              <a:latin typeface="Verdana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302492" y="1161844"/>
            <a:ext cx="676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Modalità di erogazione del sostegno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xmlns="" id="{42BC1949-50EA-46E9-A34F-99BA1C2C4552}"/>
              </a:ext>
            </a:extLst>
          </p:cNvPr>
          <p:cNvSpPr/>
          <p:nvPr/>
        </p:nvSpPr>
        <p:spPr>
          <a:xfrm>
            <a:off x="250824" y="3065930"/>
            <a:ext cx="8533643" cy="1323439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 wrap="square" anchor="ctr" anchorCtr="0">
            <a:spAutoFit/>
          </a:bodyPr>
          <a:lstStyle/>
          <a:p>
            <a:pPr marL="176213" lvl="1" indent="-176213" algn="ctr"/>
            <a:r>
              <a:rPr lang="it-IT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La </a:t>
            </a:r>
            <a:r>
              <a:rPr lang="it-IT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mancata</a:t>
            </a:r>
            <a:r>
              <a:rPr lang="it-IT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realizzazione delle opportunità di risparmio energetico e di riduzione delle emissioni di gas climalteranti indicate nel progetto di efficienza energetica </a:t>
            </a:r>
            <a:endParaRPr lang="it-IT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76213" lvl="1" indent="-176213" algn="ctr"/>
            <a:endParaRPr lang="it-IT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76213" lvl="1" indent="-176213" algn="ctr"/>
            <a:r>
              <a:rPr lang="it-IT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comporta </a:t>
            </a:r>
            <a:r>
              <a:rPr lang="it-IT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la </a:t>
            </a:r>
            <a:r>
              <a:rPr lang="it-IT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revoca totale del contributo concesso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xmlns="" id="{96085856-DC49-4C57-AA1F-62836A38CF51}"/>
              </a:ext>
            </a:extLst>
          </p:cNvPr>
          <p:cNvSpPr/>
          <p:nvPr/>
        </p:nvSpPr>
        <p:spPr>
          <a:xfrm>
            <a:off x="287147" y="2358530"/>
            <a:ext cx="8533643" cy="584775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76213" lvl="1" indent="-176213" algn="just"/>
            <a:r>
              <a:rPr lang="it-IT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In fase di rendicontazione la spesa ritenuta ammissibile dovrà essere almeno pari al 70% del progetto ammesso </a:t>
            </a:r>
            <a:r>
              <a:rPr lang="it-IT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o, comunque, </a:t>
            </a:r>
            <a:r>
              <a:rPr lang="it-IT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a 100.000 euro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xmlns="" id="{64B48EEC-9DC5-4C24-8924-2D66D98A3BDE}"/>
              </a:ext>
            </a:extLst>
          </p:cNvPr>
          <p:cNvSpPr/>
          <p:nvPr/>
        </p:nvSpPr>
        <p:spPr>
          <a:xfrm>
            <a:off x="253529" y="4358105"/>
            <a:ext cx="8533643" cy="1323439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 wrap="square" anchor="ctr" anchorCtr="0">
            <a:spAutoFit/>
          </a:bodyPr>
          <a:lstStyle/>
          <a:p>
            <a:pPr marL="176213" lvl="1" indent="-176213" algn="just"/>
            <a:r>
              <a:rPr lang="it-IT" altLang="it-IT" sz="1600" dirty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</a:t>
            </a:r>
            <a:r>
              <a:rPr lang="it-IT" altLang="it-IT" sz="1600" dirty="0" smtClean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na </a:t>
            </a:r>
            <a:r>
              <a:rPr lang="it-IT" altLang="it-IT" sz="1600" dirty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spesa per la realizzazione dell’intervento </a:t>
            </a:r>
            <a:r>
              <a:rPr lang="it-IT" altLang="it-IT" sz="1600" b="1" dirty="0" smtClean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superiore</a:t>
            </a:r>
            <a:r>
              <a:rPr lang="it-IT" altLang="it-IT" sz="1600" dirty="0" smtClean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rispetto </a:t>
            </a:r>
            <a:r>
              <a:rPr lang="it-IT" altLang="it-IT" sz="1600" dirty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 quella </a:t>
            </a:r>
            <a:r>
              <a:rPr lang="it-IT" altLang="it-IT" sz="1600" dirty="0" smtClean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indicata nel </a:t>
            </a:r>
            <a:r>
              <a:rPr lang="it-IT" altLang="it-IT" sz="1600" dirty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progetto di efficienza </a:t>
            </a:r>
            <a:r>
              <a:rPr lang="it-IT" altLang="it-IT" sz="1600" dirty="0" smtClean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energetica</a:t>
            </a:r>
          </a:p>
          <a:p>
            <a:pPr marL="176213" lvl="1" indent="-176213" algn="just"/>
            <a:endParaRPr lang="it-IT" altLang="it-IT" sz="1600" dirty="0" smtClean="0">
              <a:solidFill>
                <a:srgbClr val="3C3C3B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76213" lvl="1" indent="-176213" algn="ctr"/>
            <a:r>
              <a:rPr lang="it-IT" sz="1600" dirty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comporta la </a:t>
            </a:r>
            <a:r>
              <a:rPr lang="it-IT" sz="1600" b="1" dirty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revoca totale del contributo concesso</a:t>
            </a:r>
          </a:p>
          <a:p>
            <a:pPr marL="176213" lvl="1" indent="-176213" algn="just"/>
            <a:endParaRPr lang="it-IT" altLang="it-IT" sz="1600" b="1" dirty="0">
              <a:solidFill>
                <a:srgbClr val="3C3C3B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6704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Immagine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19725"/>
            <a:ext cx="91440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ttangolo 4"/>
          <p:cNvSpPr>
            <a:spLocks noChangeArrowheads="1"/>
          </p:cNvSpPr>
          <p:nvPr/>
        </p:nvSpPr>
        <p:spPr bwMode="auto">
          <a:xfrm>
            <a:off x="250825" y="222250"/>
            <a:ext cx="5976938" cy="307975"/>
          </a:xfrm>
          <a:prstGeom prst="rect">
            <a:avLst/>
          </a:prstGeom>
          <a:solidFill>
            <a:srgbClr val="007D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altLang="it-IT" sz="1400" b="1" i="1">
                <a:solidFill>
                  <a:schemeClr val="bg1"/>
                </a:solidFill>
                <a:latin typeface="Verdana" pitchFamily="34" charset="0"/>
              </a:rPr>
              <a:t>I nuovi bandi per il consolidamento dell’attività d’impresa </a:t>
            </a:r>
          </a:p>
        </p:txBody>
      </p:sp>
      <p:pic>
        <p:nvPicPr>
          <p:cNvPr id="15364" name="Immagine 4" descr="Logo ufficial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2638" y="0"/>
            <a:ext cx="197961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ttangolo 3"/>
          <p:cNvSpPr>
            <a:spLocks noChangeArrowheads="1"/>
          </p:cNvSpPr>
          <p:nvPr/>
        </p:nvSpPr>
        <p:spPr bwMode="auto">
          <a:xfrm>
            <a:off x="0" y="1146136"/>
            <a:ext cx="86423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it-IT" altLang="it-IT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Contatti e link utili:</a:t>
            </a:r>
          </a:p>
        </p:txBody>
      </p:sp>
      <p:sp>
        <p:nvSpPr>
          <p:cNvPr id="6" name="Rettangolo 5"/>
          <p:cNvSpPr/>
          <p:nvPr/>
        </p:nvSpPr>
        <p:spPr>
          <a:xfrm>
            <a:off x="684212" y="2106989"/>
            <a:ext cx="7775575" cy="40780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6213" lvl="1" indent="-176213" algn="just">
              <a:buFontTx/>
              <a:buChar char="•"/>
              <a:defRPr/>
            </a:pPr>
            <a:endParaRPr lang="it-IT" altLang="it-IT" sz="1400" dirty="0">
              <a:solidFill>
                <a:srgbClr val="3C3C3B"/>
              </a:solidFill>
              <a:latin typeface="Verdana" pitchFamily="34" charset="0"/>
            </a:endParaRPr>
          </a:p>
          <a:p>
            <a:pPr marL="0" lvl="1" algn="ctr">
              <a:defRPr/>
            </a:pP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Per informazioni è possibile contattare i seguenti numeri:</a:t>
            </a:r>
          </a:p>
          <a:p>
            <a:pPr marL="0" lvl="1" algn="just">
              <a:defRPr/>
            </a:pPr>
            <a:endParaRPr lang="it-IT" altLang="it-IT" sz="1400" dirty="0">
              <a:solidFill>
                <a:srgbClr val="3C3C3B"/>
              </a:solidFill>
              <a:highlight>
                <a:srgbClr val="FFFF00"/>
              </a:highlight>
              <a:latin typeface="Verdana" pitchFamily="34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it-IT" altLang="it-IT" dirty="0" smtClean="0"/>
              <a:t>049 770.8711 (</a:t>
            </a:r>
            <a:r>
              <a:rPr lang="it-IT" altLang="it-IT" smtClean="0"/>
              <a:t>centralino</a:t>
            </a:r>
            <a:r>
              <a:rPr lang="it-IT" altLang="it-IT" smtClean="0"/>
              <a:t>) </a:t>
            </a:r>
            <a:r>
              <a:rPr lang="it-IT" altLang="it-IT" sz="1600" i="1" smtClean="0"/>
              <a:t>Lunedì-Giovedì</a:t>
            </a:r>
            <a:r>
              <a:rPr lang="it-IT" altLang="it-IT" sz="1600" i="1" smtClean="0"/>
              <a:t>: </a:t>
            </a:r>
            <a:r>
              <a:rPr lang="it-IT" altLang="it-IT" sz="1600" i="1" smtClean="0"/>
              <a:t>8.30-17.00  - Venerdì</a:t>
            </a:r>
            <a:r>
              <a:rPr lang="it-IT" altLang="it-IT" sz="1600" i="1" dirty="0" smtClean="0"/>
              <a:t>: 8.30-14.00</a:t>
            </a:r>
          </a:p>
          <a:p>
            <a:pPr marL="0" lvl="1" algn="ctr">
              <a:defRPr/>
            </a:pPr>
            <a:endParaRPr lang="it-IT" altLang="it-IT" sz="2000" dirty="0">
              <a:solidFill>
                <a:srgbClr val="FF0000"/>
              </a:solidFill>
              <a:latin typeface="Verdana" pitchFamily="34" charset="0"/>
            </a:endParaRPr>
          </a:p>
          <a:p>
            <a:pPr marL="0" lvl="1" algn="ctr">
              <a:defRPr/>
            </a:pP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Risponderanno gli uffici di AVEPA</a:t>
            </a:r>
          </a:p>
          <a:p>
            <a:pPr marL="0" lvl="1" algn="just">
              <a:defRPr/>
            </a:pPr>
            <a:endParaRPr lang="it-IT" altLang="it-IT" sz="2000" dirty="0">
              <a:solidFill>
                <a:srgbClr val="3C3C3B"/>
              </a:solidFill>
              <a:latin typeface="Verdana" pitchFamily="34" charset="0"/>
            </a:endParaRPr>
          </a:p>
          <a:p>
            <a:pPr marL="0" lvl="1" algn="ctr">
              <a:defRPr/>
            </a:pP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Il Bando e gli allegati sono consultabili nella Sezione </a:t>
            </a:r>
            <a:r>
              <a:rPr lang="it-IT" altLang="it-IT" sz="1400" b="1" dirty="0">
                <a:solidFill>
                  <a:srgbClr val="00B050"/>
                </a:solidFill>
                <a:latin typeface="Verdana" pitchFamily="34" charset="0"/>
              </a:rPr>
              <a:t>«Bandi, avvisi e concorsi» </a:t>
            </a: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del sito:</a:t>
            </a:r>
          </a:p>
          <a:p>
            <a:pPr marL="0" lvl="1" algn="ctr">
              <a:defRPr/>
            </a:pP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 </a:t>
            </a:r>
            <a:r>
              <a:rPr lang="it-IT" altLang="it-IT" dirty="0">
                <a:solidFill>
                  <a:srgbClr val="3C3C3B"/>
                </a:solidFill>
                <a:latin typeface="Verdana" pitchFamily="34" charset="0"/>
                <a:hlinkClick r:id="rId4"/>
              </a:rPr>
              <a:t>http://www.regione.veneto.it</a:t>
            </a:r>
            <a:endParaRPr lang="it-IT" altLang="it-IT" dirty="0">
              <a:solidFill>
                <a:srgbClr val="3C3C3B"/>
              </a:solidFill>
              <a:latin typeface="Verdana" pitchFamily="34" charset="0"/>
            </a:endParaRPr>
          </a:p>
          <a:p>
            <a:pPr marL="0" lvl="1" algn="ctr">
              <a:defRPr/>
            </a:pPr>
            <a:endParaRPr lang="it-IT" altLang="it-IT" dirty="0">
              <a:solidFill>
                <a:srgbClr val="3C3C3B"/>
              </a:solidFill>
              <a:latin typeface="Verdana" pitchFamily="34" charset="0"/>
            </a:endParaRPr>
          </a:p>
          <a:p>
            <a:pPr marL="0" lvl="1" algn="ctr">
              <a:defRPr/>
            </a:pPr>
            <a:r>
              <a:rPr lang="it-IT" altLang="it-IT" dirty="0">
                <a:solidFill>
                  <a:srgbClr val="3C3C3B"/>
                </a:solidFill>
                <a:latin typeface="Verdana" pitchFamily="34" charset="0"/>
                <a:hlinkClick r:id="rId5"/>
              </a:rPr>
              <a:t>http://bur.regione.veneto.it/BurvServices/pubblica/DettaglioDgr.aspx?id=346471</a:t>
            </a:r>
            <a:endParaRPr lang="it-IT" altLang="it-IT" dirty="0">
              <a:solidFill>
                <a:srgbClr val="3C3C3B"/>
              </a:solidFill>
              <a:latin typeface="Verdana" pitchFamily="34" charset="0"/>
            </a:endParaRPr>
          </a:p>
          <a:p>
            <a:pPr marL="0" lvl="1" algn="ctr">
              <a:defRPr/>
            </a:pPr>
            <a:endParaRPr lang="it-IT" altLang="it-IT" dirty="0">
              <a:solidFill>
                <a:srgbClr val="3C3C3B"/>
              </a:solidFill>
              <a:latin typeface="Verdana" pitchFamily="34" charset="0"/>
            </a:endParaRPr>
          </a:p>
          <a:p>
            <a:pPr marL="0" lvl="1" algn="ctr">
              <a:defRPr/>
            </a:pPr>
            <a:endParaRPr lang="it-IT" altLang="it-IT" dirty="0">
              <a:solidFill>
                <a:srgbClr val="3C3C3B"/>
              </a:solidFill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02388"/>
            <a:ext cx="9144000" cy="2391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ttangolo 4"/>
          <p:cNvSpPr>
            <a:spLocks noChangeArrowheads="1"/>
          </p:cNvSpPr>
          <p:nvPr/>
        </p:nvSpPr>
        <p:spPr bwMode="auto">
          <a:xfrm>
            <a:off x="250825" y="222250"/>
            <a:ext cx="5976938" cy="307975"/>
          </a:xfrm>
          <a:prstGeom prst="rect">
            <a:avLst/>
          </a:prstGeom>
          <a:solidFill>
            <a:srgbClr val="007D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  <a:latin typeface="Verdana" pitchFamily="34" charset="0"/>
              </a:rPr>
              <a:t>I nuovi bandi per l’efficientamento energetico delle PMI</a:t>
            </a:r>
          </a:p>
        </p:txBody>
      </p:sp>
      <p:pic>
        <p:nvPicPr>
          <p:cNvPr id="3076" name="Immagine 4" descr="Logo ufficial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2638" y="0"/>
            <a:ext cx="197961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2634713" y="764297"/>
            <a:ext cx="27846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altLang="it-IT" b="1" dirty="0" smtClean="0">
              <a:solidFill>
                <a:srgbClr val="3C3C3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it-IT" altLang="it-IT" b="1" dirty="0">
              <a:solidFill>
                <a:srgbClr val="3C3C3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it-IT" altLang="it-IT" b="1" dirty="0" smtClean="0">
              <a:solidFill>
                <a:srgbClr val="3C3C3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altLang="it-IT" b="1" dirty="0" smtClean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Finalità </a:t>
            </a:r>
            <a:r>
              <a:rPr lang="it-IT" altLang="it-IT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 Bando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3203848" y="3933056"/>
            <a:ext cx="1550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altLang="it-IT" b="1" dirty="0">
                <a:solidFill>
                  <a:srgbClr val="3C3C3B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16" name="Rettangolo 15"/>
          <p:cNvSpPr/>
          <p:nvPr/>
        </p:nvSpPr>
        <p:spPr>
          <a:xfrm>
            <a:off x="467543" y="1136288"/>
            <a:ext cx="669709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it-IT" altLang="it-IT" sz="1600" dirty="0" smtClean="0">
              <a:solidFill>
                <a:srgbClr val="3C3C3B"/>
              </a:solidFill>
              <a:latin typeface="Verdana" pitchFamily="34" charset="0"/>
            </a:endParaRPr>
          </a:p>
          <a:p>
            <a:pPr algn="just"/>
            <a:endParaRPr lang="it-IT" altLang="it-IT" sz="1600" dirty="0">
              <a:solidFill>
                <a:srgbClr val="3C3C3B"/>
              </a:solidFill>
              <a:latin typeface="Verdana" pitchFamily="34" charset="0"/>
            </a:endParaRPr>
          </a:p>
          <a:p>
            <a:pPr algn="just"/>
            <a:endParaRPr lang="it-IT" altLang="it-IT" sz="1600" dirty="0" smtClean="0">
              <a:solidFill>
                <a:srgbClr val="3C3C3B"/>
              </a:solidFill>
              <a:latin typeface="Verdana" pitchFamily="34" charset="0"/>
            </a:endParaRPr>
          </a:p>
          <a:p>
            <a:pPr algn="just"/>
            <a:endParaRPr lang="it-IT" altLang="it-IT" sz="1600" dirty="0">
              <a:solidFill>
                <a:srgbClr val="3C3C3B"/>
              </a:solidFill>
              <a:latin typeface="Verdana" pitchFamily="34" charset="0"/>
            </a:endParaRPr>
          </a:p>
          <a:p>
            <a:pPr algn="just"/>
            <a:endParaRPr lang="it-IT" altLang="it-IT" sz="1600" dirty="0" smtClean="0">
              <a:solidFill>
                <a:srgbClr val="3C3C3B"/>
              </a:solidFill>
              <a:latin typeface="Verdana" pitchFamily="34" charset="0"/>
            </a:endParaRPr>
          </a:p>
          <a:p>
            <a:pPr algn="just"/>
            <a:endParaRPr lang="it-IT" altLang="it-IT" sz="1600" dirty="0">
              <a:solidFill>
                <a:srgbClr val="3C3C3B"/>
              </a:solidFill>
              <a:latin typeface="Verdana" pitchFamily="34" charset="0"/>
            </a:endParaRPr>
          </a:p>
          <a:p>
            <a:pPr algn="just"/>
            <a:r>
              <a:rPr lang="it-IT" altLang="it-IT" sz="1600" dirty="0" smtClean="0">
                <a:solidFill>
                  <a:srgbClr val="3C3C3B"/>
                </a:solidFill>
                <a:latin typeface="Verdana" pitchFamily="34" charset="0"/>
              </a:rPr>
              <a:t>Il </a:t>
            </a:r>
            <a:r>
              <a:rPr lang="it-IT" altLang="it-IT" sz="1600" dirty="0">
                <a:solidFill>
                  <a:srgbClr val="3C3C3B"/>
                </a:solidFill>
                <a:latin typeface="Verdana" pitchFamily="34" charset="0"/>
              </a:rPr>
              <a:t>Bando concorre a realizzare gli obiettivi della strategia «</a:t>
            </a:r>
            <a:r>
              <a:rPr lang="it-IT" altLang="it-IT" sz="1600" b="1" dirty="0">
                <a:solidFill>
                  <a:srgbClr val="3C3C3B"/>
                </a:solidFill>
                <a:latin typeface="Verdana" pitchFamily="34" charset="0"/>
              </a:rPr>
              <a:t>Europa 20-20</a:t>
            </a:r>
            <a:r>
              <a:rPr lang="it-IT" altLang="it-IT" sz="1600" dirty="0">
                <a:solidFill>
                  <a:srgbClr val="3C3C3B"/>
                </a:solidFill>
                <a:latin typeface="Verdana" pitchFamily="34" charset="0"/>
              </a:rPr>
              <a:t>», della strategia </a:t>
            </a:r>
            <a:r>
              <a:rPr lang="it-IT" altLang="it-IT" sz="1600" b="1" dirty="0">
                <a:solidFill>
                  <a:srgbClr val="3C3C3B"/>
                </a:solidFill>
                <a:latin typeface="Verdana" pitchFamily="34" charset="0"/>
              </a:rPr>
              <a:t>EUSALP–Azione 9 </a:t>
            </a:r>
            <a:r>
              <a:rPr lang="it-IT" altLang="it-IT" sz="1600" dirty="0">
                <a:solidFill>
                  <a:srgbClr val="3C3C3B"/>
                </a:solidFill>
                <a:latin typeface="Verdana" pitchFamily="34" charset="0"/>
              </a:rPr>
              <a:t>e del </a:t>
            </a:r>
            <a:r>
              <a:rPr lang="it-IT" altLang="it-IT" sz="1600" b="1" dirty="0">
                <a:solidFill>
                  <a:srgbClr val="3C3C3B"/>
                </a:solidFill>
                <a:latin typeface="Verdana" pitchFamily="34" charset="0"/>
              </a:rPr>
              <a:t>Piano Energetico Regionale </a:t>
            </a:r>
            <a:r>
              <a:rPr lang="it-IT" altLang="it-IT" sz="1600" dirty="0">
                <a:solidFill>
                  <a:srgbClr val="3C3C3B"/>
                </a:solidFill>
                <a:latin typeface="Verdana" pitchFamily="34" charset="0"/>
              </a:rPr>
              <a:t>incentivando le imprese alla riduzione dei consumi energetici e delle emissioni di gas </a:t>
            </a:r>
            <a:r>
              <a:rPr lang="it-IT" altLang="it-IT" sz="1600" dirty="0" smtClean="0">
                <a:solidFill>
                  <a:srgbClr val="3C3C3B"/>
                </a:solidFill>
                <a:latin typeface="Verdana" pitchFamily="34" charset="0"/>
              </a:rPr>
              <a:t>climalteranti.</a:t>
            </a:r>
            <a:endParaRPr lang="it-IT" altLang="it-IT" sz="1600" dirty="0">
              <a:solidFill>
                <a:srgbClr val="3C3C3B"/>
              </a:solidFill>
              <a:latin typeface="Verdana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xmlns="" id="{28DEC859-02F2-4245-9D0E-A3BABCDD26F8}"/>
              </a:ext>
            </a:extLst>
          </p:cNvPr>
          <p:cNvSpPr/>
          <p:nvPr/>
        </p:nvSpPr>
        <p:spPr>
          <a:xfrm>
            <a:off x="1623706" y="450912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altLang="it-IT" dirty="0" smtClean="0">
                <a:solidFill>
                  <a:srgbClr val="3C3C3B"/>
                </a:solidFill>
                <a:latin typeface="Verdana" pitchFamily="34" charset="0"/>
              </a:rPr>
              <a:t>Bando </a:t>
            </a:r>
            <a:r>
              <a:rPr lang="it-IT" altLang="it-IT" b="1" dirty="0" smtClean="0">
                <a:solidFill>
                  <a:srgbClr val="FF0000"/>
                </a:solidFill>
                <a:latin typeface="Verdana" pitchFamily="34" charset="0"/>
              </a:rPr>
              <a:t>a graduatoria </a:t>
            </a:r>
            <a:r>
              <a:rPr lang="it-IT" altLang="it-IT" dirty="0" smtClean="0">
                <a:solidFill>
                  <a:srgbClr val="3C3C3B"/>
                </a:solidFill>
                <a:latin typeface="Verdana" pitchFamily="34" charset="0"/>
              </a:rPr>
              <a:t>con</a:t>
            </a:r>
          </a:p>
          <a:p>
            <a:pPr algn="ctr"/>
            <a:r>
              <a:rPr lang="it-IT" altLang="it-IT" b="1" dirty="0" smtClean="0">
                <a:solidFill>
                  <a:srgbClr val="3C3C3B"/>
                </a:solidFill>
                <a:latin typeface="Verdana" pitchFamily="34" charset="0"/>
              </a:rPr>
              <a:t>Dotazione </a:t>
            </a:r>
            <a:r>
              <a:rPr lang="it-IT" altLang="it-IT" b="1" dirty="0">
                <a:solidFill>
                  <a:srgbClr val="3C3C3B"/>
                </a:solidFill>
                <a:latin typeface="Verdana" pitchFamily="34" charset="0"/>
              </a:rPr>
              <a:t>finanziaria </a:t>
            </a:r>
            <a:endParaRPr lang="it-IT" altLang="it-IT" b="1" dirty="0" smtClean="0">
              <a:solidFill>
                <a:srgbClr val="3C3C3B"/>
              </a:solidFill>
              <a:latin typeface="Verdana" pitchFamily="34" charset="0"/>
            </a:endParaRPr>
          </a:p>
          <a:p>
            <a:pPr algn="ctr"/>
            <a:r>
              <a:rPr lang="it-IT" altLang="it-IT" b="1" dirty="0" smtClean="0">
                <a:solidFill>
                  <a:srgbClr val="FF0000"/>
                </a:solidFill>
                <a:latin typeface="Verdana" pitchFamily="34" charset="0"/>
              </a:rPr>
              <a:t>di 12 </a:t>
            </a:r>
            <a:r>
              <a:rPr lang="it-IT" altLang="it-IT" b="1" dirty="0">
                <a:solidFill>
                  <a:srgbClr val="FF0000"/>
                </a:solidFill>
                <a:latin typeface="Verdana" pitchFamily="34" charset="0"/>
              </a:rPr>
              <a:t>milioni di euro</a:t>
            </a:r>
          </a:p>
        </p:txBody>
      </p:sp>
    </p:spTree>
    <p:extLst>
      <p:ext uri="{BB962C8B-B14F-4D97-AF65-F5344CB8AC3E}">
        <p14:creationId xmlns:p14="http://schemas.microsoft.com/office/powerpoint/2010/main" xmlns="" val="1619376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19725"/>
            <a:ext cx="91440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ttangolo 4"/>
          <p:cNvSpPr>
            <a:spLocks noChangeArrowheads="1"/>
          </p:cNvSpPr>
          <p:nvPr/>
        </p:nvSpPr>
        <p:spPr bwMode="auto">
          <a:xfrm>
            <a:off x="250825" y="222250"/>
            <a:ext cx="5976938" cy="307975"/>
          </a:xfrm>
          <a:prstGeom prst="rect">
            <a:avLst/>
          </a:prstGeom>
          <a:solidFill>
            <a:srgbClr val="007D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  <a:latin typeface="Verdana" pitchFamily="34" charset="0"/>
              </a:rPr>
              <a:t>I nuovi bandi per l’efficientamento energetico delle PMI</a:t>
            </a:r>
          </a:p>
        </p:txBody>
      </p:sp>
      <p:pic>
        <p:nvPicPr>
          <p:cNvPr id="3076" name="Immagine 4" descr="Logo ufficial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2638" y="0"/>
            <a:ext cx="197961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1907704" y="764704"/>
            <a:ext cx="41569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b="1" dirty="0">
                <a:solidFill>
                  <a:srgbClr val="3C3C3B"/>
                </a:solidFill>
                <a:latin typeface="Verdana" pitchFamily="34" charset="0"/>
              </a:rPr>
              <a:t>Soggetti </a:t>
            </a:r>
            <a:r>
              <a:rPr lang="it-IT" altLang="it-IT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potenziali</a:t>
            </a:r>
            <a:r>
              <a:rPr lang="it-IT" altLang="it-IT" b="1" dirty="0">
                <a:solidFill>
                  <a:srgbClr val="3C3C3B"/>
                </a:solidFill>
                <a:latin typeface="Verdana" pitchFamily="34" charset="0"/>
              </a:rPr>
              <a:t> beneficiari </a:t>
            </a:r>
          </a:p>
        </p:txBody>
      </p:sp>
      <p:sp>
        <p:nvSpPr>
          <p:cNvPr id="7" name="Rettangolo 6"/>
          <p:cNvSpPr/>
          <p:nvPr/>
        </p:nvSpPr>
        <p:spPr>
          <a:xfrm>
            <a:off x="323733" y="1280367"/>
            <a:ext cx="67687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altLang="it-IT" sz="1600" dirty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PMI (micro, piccole, medie </a:t>
            </a:r>
            <a:r>
              <a:rPr lang="it-IT" altLang="it-IT" sz="1600" dirty="0" smtClean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imprese) </a:t>
            </a:r>
            <a:r>
              <a:rPr lang="it-IT" altLang="it-IT" sz="1600" dirty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singole iscritte come «attiva» al Registro delle Imprese </a:t>
            </a:r>
            <a:r>
              <a:rPr lang="it-IT" altLang="it-IT" sz="1600" dirty="0" smtClean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all’AIA da </a:t>
            </a:r>
            <a:r>
              <a:rPr lang="it-IT" altLang="it-IT" sz="1600" dirty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più di 12 mesi dalla data di apertura dei termini per la presentazione della domanda</a:t>
            </a:r>
            <a:endParaRPr lang="it-IT" altLang="it-IT" sz="1600" b="1" dirty="0">
              <a:solidFill>
                <a:srgbClr val="3C3C3B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8" name="Connettore 2 7"/>
          <p:cNvCxnSpPr>
            <a:cxnSpLocks/>
          </p:cNvCxnSpPr>
          <p:nvPr/>
        </p:nvCxnSpPr>
        <p:spPr>
          <a:xfrm>
            <a:off x="3708109" y="2125663"/>
            <a:ext cx="0" cy="5540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Rettangolo 8"/>
          <p:cNvSpPr/>
          <p:nvPr/>
        </p:nvSpPr>
        <p:spPr>
          <a:xfrm>
            <a:off x="323733" y="2701973"/>
            <a:ext cx="842563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1600" dirty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 esercitano un’attività con Codice </a:t>
            </a:r>
            <a:r>
              <a:rPr lang="it-IT" sz="1600" dirty="0" err="1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Ateco</a:t>
            </a:r>
            <a:r>
              <a:rPr lang="it-IT" sz="1600" dirty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it-IT" sz="160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2007 </a:t>
            </a:r>
            <a:r>
              <a:rPr lang="it-IT" sz="1600" smtClean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nei </a:t>
            </a:r>
            <a:r>
              <a:rPr lang="it-IT" sz="1600" dirty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settori individuati nell’Allegato </a:t>
            </a:r>
            <a:r>
              <a:rPr lang="it-IT" sz="1600" dirty="0" smtClean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al Bando</a:t>
            </a:r>
            <a:endParaRPr lang="it-IT" sz="1600" dirty="0">
              <a:solidFill>
                <a:srgbClr val="3C3C3B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defRPr/>
            </a:pPr>
            <a:endParaRPr lang="it-IT" sz="1600" dirty="0">
              <a:solidFill>
                <a:srgbClr val="3C3C3B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defRPr/>
            </a:pPr>
            <a:r>
              <a:rPr lang="it-IT" altLang="it-IT" sz="1600" dirty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 hanno l’unità operativa oggetto di intervento sul territorio della Regione del Veneto </a:t>
            </a:r>
            <a:r>
              <a:rPr lang="it-IT" altLang="it-IT" sz="1600" dirty="0" smtClean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(la localizzazione deve risultare dalla visura camerale)</a:t>
            </a:r>
            <a:endParaRPr lang="it-IT" altLang="it-IT" sz="1600" dirty="0">
              <a:solidFill>
                <a:srgbClr val="3C3C3B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defRPr/>
            </a:pPr>
            <a:endParaRPr lang="it-IT" sz="1600" dirty="0">
              <a:solidFill>
                <a:srgbClr val="3C3C3B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defRPr/>
            </a:pPr>
            <a:r>
              <a:rPr lang="it-IT" sz="1600" dirty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 sono nel pieno esercizio dei propri </a:t>
            </a:r>
            <a:r>
              <a:rPr lang="it-IT" sz="1600" dirty="0" smtClean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diritti, </a:t>
            </a:r>
            <a:r>
              <a:rPr lang="it-IT" sz="1600" dirty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non sono in liquidazione </a:t>
            </a:r>
            <a:r>
              <a:rPr lang="it-IT" sz="1600" dirty="0" smtClean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volontaria o sottoposte </a:t>
            </a:r>
            <a:r>
              <a:rPr lang="it-IT" sz="1600" dirty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</a:t>
            </a:r>
            <a:r>
              <a:rPr lang="it-IT" sz="1600" dirty="0" smtClean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procedure </a:t>
            </a:r>
            <a:r>
              <a:rPr lang="it-IT" sz="1600" dirty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concorsuali</a:t>
            </a:r>
          </a:p>
          <a:p>
            <a:pPr>
              <a:defRPr/>
            </a:pPr>
            <a:endParaRPr lang="it-IT" sz="1600" dirty="0" smtClean="0">
              <a:solidFill>
                <a:srgbClr val="3C3C3B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defRPr/>
            </a:pPr>
            <a:r>
              <a:rPr lang="it-IT" sz="1600" dirty="0" smtClean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 </a:t>
            </a:r>
            <a:r>
              <a:rPr lang="it-IT" sz="1600" dirty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abbiano capacità amministrativa, finanziaria e </a:t>
            </a:r>
            <a:r>
              <a:rPr lang="it-IT" sz="1600" dirty="0" smtClean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operativa e siano in regola con le norme in materia previdenziale, assistenziale e assicurativa.</a:t>
            </a:r>
            <a:endParaRPr lang="it-IT" sz="1600" dirty="0">
              <a:solidFill>
                <a:srgbClr val="3C3C3B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330626" y="5438761"/>
            <a:ext cx="78495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it-IT" sz="1600" b="1" dirty="0">
                <a:solidFill>
                  <a:srgbClr val="3C3C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 soggetto               una domanda! </a:t>
            </a:r>
          </a:p>
        </p:txBody>
      </p:sp>
      <p:cxnSp>
        <p:nvCxnSpPr>
          <p:cNvPr id="15" name="Connettore 2 14"/>
          <p:cNvCxnSpPr/>
          <p:nvPr/>
        </p:nvCxnSpPr>
        <p:spPr>
          <a:xfrm>
            <a:off x="1968146" y="5877272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19725"/>
            <a:ext cx="91440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ttangolo 4"/>
          <p:cNvSpPr>
            <a:spLocks noChangeArrowheads="1"/>
          </p:cNvSpPr>
          <p:nvPr/>
        </p:nvSpPr>
        <p:spPr bwMode="auto">
          <a:xfrm>
            <a:off x="250825" y="222250"/>
            <a:ext cx="5976938" cy="307975"/>
          </a:xfrm>
          <a:prstGeom prst="rect">
            <a:avLst/>
          </a:prstGeom>
          <a:solidFill>
            <a:srgbClr val="007D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  <a:latin typeface="Verdana" pitchFamily="34" charset="0"/>
              </a:rPr>
              <a:t>I nuovi bandi per l’efficientamento energetico delle PMI</a:t>
            </a:r>
          </a:p>
        </p:txBody>
      </p:sp>
      <p:pic>
        <p:nvPicPr>
          <p:cNvPr id="3076" name="Immagine 4" descr="Logo ufficial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2638" y="0"/>
            <a:ext cx="197961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1907704" y="764704"/>
            <a:ext cx="41569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Interventi ammissibili</a:t>
            </a:r>
          </a:p>
        </p:txBody>
      </p:sp>
      <p:sp>
        <p:nvSpPr>
          <p:cNvPr id="4" name="Rettangolo 3"/>
          <p:cNvSpPr/>
          <p:nvPr/>
        </p:nvSpPr>
        <p:spPr>
          <a:xfrm>
            <a:off x="250825" y="1611024"/>
            <a:ext cx="666509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Sono ammissibili i progetti coerenti con il Piano Energetico Regionale finalizzati al </a:t>
            </a:r>
            <a:r>
              <a:rPr lang="it-IT" b="1" dirty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contenimento della spesa energetica</a:t>
            </a:r>
            <a:r>
              <a:rPr lang="it-IT" dirty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alla </a:t>
            </a:r>
            <a:r>
              <a:rPr lang="it-IT" b="1" dirty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riduzione delle emissioni di gas climalteranti</a:t>
            </a:r>
            <a:r>
              <a:rPr lang="it-IT" dirty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e alla </a:t>
            </a:r>
            <a:r>
              <a:rPr lang="it-IT" b="1" dirty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valorizzazione delle fonti rinnovabili</a:t>
            </a:r>
            <a:r>
              <a:rPr lang="it-IT" dirty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secondo le opportunità di risparmio energetico individuate e quantificate dalla diagnosi energetica.</a:t>
            </a:r>
            <a:endParaRPr lang="it-IT" altLang="it-IT" b="1" dirty="0">
              <a:solidFill>
                <a:srgbClr val="3C3C3B"/>
              </a:solidFill>
              <a:latin typeface="Verdana" pitchFamily="34" charset="0"/>
            </a:endParaRPr>
          </a:p>
        </p:txBody>
      </p:sp>
      <p:cxnSp>
        <p:nvCxnSpPr>
          <p:cNvPr id="14" name="Connettore 2 13"/>
          <p:cNvCxnSpPr/>
          <p:nvPr/>
        </p:nvCxnSpPr>
        <p:spPr>
          <a:xfrm>
            <a:off x="3583372" y="3717032"/>
            <a:ext cx="0" cy="7112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tangolo 15"/>
          <p:cNvSpPr/>
          <p:nvPr/>
        </p:nvSpPr>
        <p:spPr>
          <a:xfrm>
            <a:off x="231341" y="4577597"/>
            <a:ext cx="66650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it-IT" altLang="it-IT" sz="1600" dirty="0">
                <a:solidFill>
                  <a:srgbClr val="3C3C3B"/>
                </a:solidFill>
                <a:latin typeface="Verdana" pitchFamily="34" charset="0"/>
              </a:rPr>
              <a:t>I progetti si </a:t>
            </a:r>
            <a:r>
              <a:rPr lang="it-IT" altLang="it-IT" sz="1600" dirty="0" smtClean="0">
                <a:solidFill>
                  <a:srgbClr val="3C3C3B"/>
                </a:solidFill>
                <a:latin typeface="Verdana" pitchFamily="34" charset="0"/>
              </a:rPr>
              <a:t>articolano </a:t>
            </a:r>
            <a:r>
              <a:rPr lang="it-IT" altLang="it-IT" sz="1600" dirty="0">
                <a:solidFill>
                  <a:srgbClr val="3C3C3B"/>
                </a:solidFill>
                <a:latin typeface="Verdana" pitchFamily="34" charset="0"/>
              </a:rPr>
              <a:t>in </a:t>
            </a:r>
            <a:r>
              <a:rPr lang="it-IT" altLang="it-IT" sz="1600" b="1" dirty="0">
                <a:solidFill>
                  <a:srgbClr val="3C3C3B"/>
                </a:solidFill>
                <a:latin typeface="Verdana" pitchFamily="34" charset="0"/>
              </a:rPr>
              <a:t>3 fasi</a:t>
            </a:r>
          </a:p>
        </p:txBody>
      </p:sp>
    </p:spTree>
    <p:extLst>
      <p:ext uri="{BB962C8B-B14F-4D97-AF65-F5344CB8AC3E}">
        <p14:creationId xmlns:p14="http://schemas.microsoft.com/office/powerpoint/2010/main" xmlns="" val="2907683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19725"/>
            <a:ext cx="91440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ttangolo 4"/>
          <p:cNvSpPr>
            <a:spLocks noChangeArrowheads="1"/>
          </p:cNvSpPr>
          <p:nvPr/>
        </p:nvSpPr>
        <p:spPr bwMode="auto">
          <a:xfrm>
            <a:off x="250825" y="222250"/>
            <a:ext cx="5976938" cy="307975"/>
          </a:xfrm>
          <a:prstGeom prst="rect">
            <a:avLst/>
          </a:prstGeom>
          <a:solidFill>
            <a:srgbClr val="007D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  <a:latin typeface="Verdana" pitchFamily="34" charset="0"/>
              </a:rPr>
              <a:t>I nuovi bandi per l’efficientamento energetico delle PMI</a:t>
            </a:r>
          </a:p>
        </p:txBody>
      </p:sp>
      <p:pic>
        <p:nvPicPr>
          <p:cNvPr id="3076" name="Immagine 4" descr="Logo ufficial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2638" y="0"/>
            <a:ext cx="197961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tangolo 6"/>
          <p:cNvSpPr/>
          <p:nvPr/>
        </p:nvSpPr>
        <p:spPr>
          <a:xfrm>
            <a:off x="254917" y="925345"/>
            <a:ext cx="67687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FASE 1 </a:t>
            </a:r>
            <a:r>
              <a:rPr lang="it-IT" altLang="it-IT" sz="1400" b="1" dirty="0">
                <a:solidFill>
                  <a:srgbClr val="3C3C3B"/>
                </a:solidFill>
                <a:latin typeface="Verdana" pitchFamily="34" charset="0"/>
              </a:rPr>
              <a:t>valutazione ante intervento </a:t>
            </a: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del fabbisogno energetico annuo complessivo dell'unità operativa oggetto del progetto e individuazione delle opportunità di risparmio energetico e di riduzione delle emissioni di gas climalteranti attraverso diagnosi energetica. </a:t>
            </a:r>
          </a:p>
        </p:txBody>
      </p:sp>
      <p:cxnSp>
        <p:nvCxnSpPr>
          <p:cNvPr id="8" name="Connettore 2 7"/>
          <p:cNvCxnSpPr>
            <a:cxnSpLocks/>
          </p:cNvCxnSpPr>
          <p:nvPr/>
        </p:nvCxnSpPr>
        <p:spPr>
          <a:xfrm>
            <a:off x="3986157" y="2048654"/>
            <a:ext cx="6809" cy="529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Rettangolo 1"/>
          <p:cNvSpPr/>
          <p:nvPr/>
        </p:nvSpPr>
        <p:spPr>
          <a:xfrm>
            <a:off x="250825" y="2664698"/>
            <a:ext cx="864165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la diagnosi energetica deve essere realizzata in conformità ai criteri espressi dall'allegato 2 al </a:t>
            </a:r>
            <a:r>
              <a:rPr lang="it-IT" altLang="it-IT" sz="1100" dirty="0" err="1">
                <a:solidFill>
                  <a:srgbClr val="3C3C3B"/>
                </a:solidFill>
                <a:latin typeface="Verdana" pitchFamily="34" charset="0"/>
              </a:rPr>
              <a:t>D.lgs</a:t>
            </a: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 n.102 del 2014;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it-IT" altLang="it-IT" sz="1100" dirty="0">
              <a:solidFill>
                <a:srgbClr val="3C3C3B"/>
              </a:solidFill>
              <a:latin typeface="Verdana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la diagnosi energetica è valida se eseguita tra il 19 luglio 2016 e la data di presentazione della domanda di partecipazione al Bando;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it-IT" altLang="it-IT" sz="1100" dirty="0">
              <a:solidFill>
                <a:srgbClr val="3C3C3B"/>
              </a:solidFill>
              <a:latin typeface="Verdana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la diagnosi energetica deve: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it-IT" altLang="it-IT" sz="1100" dirty="0">
              <a:solidFill>
                <a:srgbClr val="3C3C3B"/>
              </a:solidFill>
              <a:latin typeface="Verdana" pitchFamily="34" charset="0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individuare i consumi energetici, in kWh e </a:t>
            </a:r>
            <a:r>
              <a:rPr lang="it-IT" altLang="it-IT" sz="1100" dirty="0" err="1" smtClean="0">
                <a:solidFill>
                  <a:srgbClr val="3C3C3B"/>
                </a:solidFill>
                <a:latin typeface="Verdana" pitchFamily="34" charset="0"/>
              </a:rPr>
              <a:t>tep</a:t>
            </a:r>
            <a:r>
              <a:rPr lang="it-IT" altLang="it-IT" sz="1100" dirty="0" smtClean="0">
                <a:solidFill>
                  <a:srgbClr val="3C3C3B"/>
                </a:solidFill>
                <a:latin typeface="Verdana" pitchFamily="34" charset="0"/>
              </a:rPr>
              <a:t> </a:t>
            </a: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e le emissioni di gas climalteranti, in kg di CO2 </a:t>
            </a:r>
            <a:r>
              <a:rPr lang="it-IT" altLang="it-IT" sz="1100" dirty="0" smtClean="0">
                <a:solidFill>
                  <a:srgbClr val="3C3C3B"/>
                </a:solidFill>
                <a:latin typeface="Verdana" pitchFamily="34" charset="0"/>
              </a:rPr>
              <a:t>equivalente, </a:t>
            </a: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per l’unità operativa oggetto dell’intervento;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endParaRPr lang="it-IT" altLang="it-IT" sz="1100" dirty="0">
              <a:solidFill>
                <a:srgbClr val="3C3C3B"/>
              </a:solidFill>
              <a:latin typeface="Verdana" pitchFamily="34" charset="0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individuare opportunità di risparmio energetico per l’unità operativa oggetto dell’intervento che consentano di quantificare il risparmio energetico </a:t>
            </a:r>
            <a:r>
              <a:rPr lang="it-IT" altLang="it-IT" sz="1100" dirty="0" smtClean="0">
                <a:solidFill>
                  <a:srgbClr val="3C3C3B"/>
                </a:solidFill>
                <a:latin typeface="Verdana" pitchFamily="34" charset="0"/>
              </a:rPr>
              <a:t>e la </a:t>
            </a: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diminuzione delle emissioni di gas climalteranti sino al 2023 (valore obiettivo specifico POR </a:t>
            </a:r>
            <a:r>
              <a:rPr lang="it-IT" altLang="it-IT" sz="1100" dirty="0" smtClean="0">
                <a:solidFill>
                  <a:srgbClr val="3C3C3B"/>
                </a:solidFill>
                <a:latin typeface="Verdana" pitchFamily="34" charset="0"/>
              </a:rPr>
              <a:t>2014-2020);</a:t>
            </a:r>
            <a:endParaRPr lang="it-IT" altLang="it-IT" sz="1100" dirty="0">
              <a:solidFill>
                <a:srgbClr val="3C3C3B"/>
              </a:solidFill>
              <a:latin typeface="Verdana" pitchFamily="34" charset="0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endParaRPr lang="it-IT" altLang="it-IT" sz="1100" dirty="0">
              <a:solidFill>
                <a:srgbClr val="3C3C3B"/>
              </a:solidFill>
              <a:latin typeface="Verdana" pitchFamily="34" charset="0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quantificare il risparmio energetico, espresso in kWh e </a:t>
            </a:r>
            <a:r>
              <a:rPr lang="it-IT" altLang="it-IT" sz="1100" dirty="0" err="1" smtClean="0">
                <a:solidFill>
                  <a:srgbClr val="3C3C3B"/>
                </a:solidFill>
                <a:latin typeface="Verdana" pitchFamily="34" charset="0"/>
              </a:rPr>
              <a:t>tep</a:t>
            </a:r>
            <a:r>
              <a:rPr lang="it-IT" altLang="it-IT" sz="1100" dirty="0" smtClean="0">
                <a:solidFill>
                  <a:srgbClr val="3C3C3B"/>
                </a:solidFill>
                <a:latin typeface="Verdana" pitchFamily="34" charset="0"/>
              </a:rPr>
              <a:t> </a:t>
            </a: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e la diminuzione delle emissioni di gas climalteranti, espressa in chilogrammi di CO2 equivalente, per le opportunità individuate.</a:t>
            </a:r>
          </a:p>
        </p:txBody>
      </p:sp>
    </p:spTree>
    <p:extLst>
      <p:ext uri="{BB962C8B-B14F-4D97-AF65-F5344CB8AC3E}">
        <p14:creationId xmlns:p14="http://schemas.microsoft.com/office/powerpoint/2010/main" xmlns="" val="4232169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19725"/>
            <a:ext cx="91440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ttangolo 4"/>
          <p:cNvSpPr>
            <a:spLocks noChangeArrowheads="1"/>
          </p:cNvSpPr>
          <p:nvPr/>
        </p:nvSpPr>
        <p:spPr bwMode="auto">
          <a:xfrm>
            <a:off x="250825" y="222250"/>
            <a:ext cx="5976938" cy="307975"/>
          </a:xfrm>
          <a:prstGeom prst="rect">
            <a:avLst/>
          </a:prstGeom>
          <a:solidFill>
            <a:srgbClr val="007D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  <a:latin typeface="Verdana" pitchFamily="34" charset="0"/>
              </a:rPr>
              <a:t>I nuovi bandi per l’efficientamento energetico delle PMI</a:t>
            </a:r>
          </a:p>
        </p:txBody>
      </p:sp>
      <p:pic>
        <p:nvPicPr>
          <p:cNvPr id="3076" name="Immagine 4" descr="Logo ufficial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2638" y="0"/>
            <a:ext cx="197961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tangolo 6"/>
          <p:cNvSpPr/>
          <p:nvPr/>
        </p:nvSpPr>
        <p:spPr>
          <a:xfrm>
            <a:off x="250825" y="933242"/>
            <a:ext cx="67687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FASE 2 </a:t>
            </a:r>
            <a:r>
              <a:rPr lang="it-IT" altLang="it-IT" sz="1400" b="1" dirty="0">
                <a:solidFill>
                  <a:srgbClr val="3C3C3B"/>
                </a:solidFill>
                <a:latin typeface="Verdana" pitchFamily="34" charset="0"/>
              </a:rPr>
              <a:t>elaborazione e sviluppo del progetto di contenimento dei consumi energetici e delle emissioni di gas climalteranti </a:t>
            </a:r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sulla base degli interventi previsti dalla diagnosi energetica</a:t>
            </a:r>
          </a:p>
        </p:txBody>
      </p:sp>
      <p:cxnSp>
        <p:nvCxnSpPr>
          <p:cNvPr id="8" name="Connettore 2 7"/>
          <p:cNvCxnSpPr>
            <a:cxnSpLocks/>
          </p:cNvCxnSpPr>
          <p:nvPr/>
        </p:nvCxnSpPr>
        <p:spPr>
          <a:xfrm>
            <a:off x="3923928" y="1671906"/>
            <a:ext cx="0" cy="5950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Rettangolo 1"/>
          <p:cNvSpPr/>
          <p:nvPr/>
        </p:nvSpPr>
        <p:spPr>
          <a:xfrm>
            <a:off x="310676" y="2395607"/>
            <a:ext cx="858768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buAutoNum type="alphaLcParenR"/>
            </a:pP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Progetti finalizzati all’aumento dell’efficienza energetica e </a:t>
            </a:r>
            <a:r>
              <a:rPr lang="it-IT" altLang="it-IT" sz="1100" dirty="0" smtClean="0">
                <a:solidFill>
                  <a:srgbClr val="3C3C3B"/>
                </a:solidFill>
                <a:latin typeface="Verdana" pitchFamily="34" charset="0"/>
              </a:rPr>
              <a:t>alla riduzione </a:t>
            </a: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delle emissioni di gas climalteranti attraverso:</a:t>
            </a:r>
          </a:p>
          <a:p>
            <a:pPr marL="685800" lvl="1" indent="-228600" algn="just">
              <a:buFont typeface="Arial" panose="020B0604020202020204" pitchFamily="34" charset="0"/>
              <a:buChar char="•"/>
            </a:pP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installazione di impianti produttivi ad alta efficienza, di sistemi e componenti (quali ad esempio sostituzione di motori elettrici, installazione di inverter, rifasamento, sostituzione di gruppi di continuità, sistemi di controllo) in grado di contenere i consumi energetici nei processi produttivi (con particolare riferimento ai settori Energy intensive, al settore commerciale e al settore turistico), nonché utilizzo di energia recuperata dai cicli produttivi;</a:t>
            </a:r>
          </a:p>
          <a:p>
            <a:pPr marL="685800" lvl="1" indent="-228600" algn="just">
              <a:buFont typeface="Arial" panose="020B0604020202020204" pitchFamily="34" charset="0"/>
              <a:buChar char="•"/>
            </a:pP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i</a:t>
            </a:r>
            <a:r>
              <a:rPr lang="it-IT" altLang="it-IT" sz="1100" dirty="0" smtClean="0">
                <a:solidFill>
                  <a:srgbClr val="3C3C3B"/>
                </a:solidFill>
                <a:latin typeface="Verdana" pitchFamily="34" charset="0"/>
              </a:rPr>
              <a:t>nterventi </a:t>
            </a: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definiti di tipo «soft» (quali ad esempio, l’installazione di sistemi per la gestione e il monitoraggio dei consumi energetici e simili): possono essere effettuati soltanto con la realizzazione conseguente di interventi di tipo «hard» (quali ad esempio la riconfigurazione/sostituzione di macchinari, l’inserimento di nuovi filtri/motori e simili);</a:t>
            </a:r>
          </a:p>
          <a:p>
            <a:pPr marL="685800" lvl="1" indent="-228600" algn="just">
              <a:buFont typeface="Arial" panose="020B0604020202020204" pitchFamily="34" charset="0"/>
              <a:buChar char="•"/>
            </a:pP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Interventi diretti all’efficientamento energetico negli edifici delle unità operative (es. rivestimenti, pavimentazioni, infissi, isolanti, materiali per l’eco-edilizia, coibentazioni compatibili con i processi produttivi);</a:t>
            </a:r>
          </a:p>
          <a:p>
            <a:pPr lvl="1" algn="just"/>
            <a:endParaRPr lang="it-IT" altLang="it-IT" sz="1100" dirty="0">
              <a:solidFill>
                <a:srgbClr val="3C3C3B"/>
              </a:solidFill>
              <a:latin typeface="Verdana" pitchFamily="34" charset="0"/>
            </a:endParaRPr>
          </a:p>
          <a:p>
            <a:pPr marL="0" lvl="1" algn="just"/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b) Progetti di autoconsumo da fonti rinnovabili:</a:t>
            </a:r>
          </a:p>
          <a:p>
            <a:pPr marL="711200" lvl="1" indent="-261938" algn="just">
              <a:buFont typeface="Arial" panose="020B0604020202020204" pitchFamily="34" charset="0"/>
              <a:buChar char="•"/>
            </a:pP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installazione di impianti di produzione di energia proveniente da fonti rinnovabili destinata a essere utilizzata per lo svolgimento dell’attività dell’impresa nell’unità operativa dell’intervento;</a:t>
            </a:r>
          </a:p>
          <a:p>
            <a:pPr marL="711200" lvl="1" indent="-261938" algn="just">
              <a:buFont typeface="Arial" panose="020B0604020202020204" pitchFamily="34" charset="0"/>
              <a:buChar char="•"/>
            </a:pP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installazione di impianti di cogenerazione ad alto rendimento la cui produzione di energia è destinata all’autoconsumo in processi di lavorazioni industriali. </a:t>
            </a:r>
          </a:p>
          <a:p>
            <a:pPr lvl="1" algn="just"/>
            <a:endParaRPr lang="it-IT" altLang="it-IT" sz="1100" dirty="0">
              <a:solidFill>
                <a:srgbClr val="3C3C3B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757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19725"/>
            <a:ext cx="91440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ttangolo 4"/>
          <p:cNvSpPr>
            <a:spLocks noChangeArrowheads="1"/>
          </p:cNvSpPr>
          <p:nvPr/>
        </p:nvSpPr>
        <p:spPr bwMode="auto">
          <a:xfrm>
            <a:off x="250825" y="222250"/>
            <a:ext cx="5976938" cy="307975"/>
          </a:xfrm>
          <a:prstGeom prst="rect">
            <a:avLst/>
          </a:prstGeom>
          <a:solidFill>
            <a:srgbClr val="007D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  <a:latin typeface="Verdana" pitchFamily="34" charset="0"/>
              </a:rPr>
              <a:t>I nuovi bandi per l’efficientamento energetico delle PMI</a:t>
            </a:r>
          </a:p>
        </p:txBody>
      </p:sp>
      <p:pic>
        <p:nvPicPr>
          <p:cNvPr id="3076" name="Immagine 4" descr="Logo ufficial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2638" y="0"/>
            <a:ext cx="197961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tangolo 6"/>
          <p:cNvSpPr/>
          <p:nvPr/>
        </p:nvSpPr>
        <p:spPr>
          <a:xfrm>
            <a:off x="250825" y="1033733"/>
            <a:ext cx="67687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altLang="it-IT" sz="1400" dirty="0">
                <a:solidFill>
                  <a:srgbClr val="3C3C3B"/>
                </a:solidFill>
                <a:latin typeface="Verdana" pitchFamily="34" charset="0"/>
              </a:rPr>
              <a:t>FASE 3 </a:t>
            </a:r>
            <a:r>
              <a:rPr lang="it-IT" altLang="it-IT" sz="1400" b="1" dirty="0">
                <a:solidFill>
                  <a:srgbClr val="3C3C3B"/>
                </a:solidFill>
                <a:latin typeface="Verdana" pitchFamily="34" charset="0"/>
              </a:rPr>
              <a:t>valutazione post intervento di raggiungimento dell’obiettivo di progetto nonché di risparmio energetico e di riduzione di emissioni di gas climalteranti, attraverso </a:t>
            </a:r>
            <a:endParaRPr lang="it-IT" altLang="it-IT" sz="1400" dirty="0">
              <a:solidFill>
                <a:srgbClr val="3C3C3B"/>
              </a:solidFill>
              <a:latin typeface="Verdana" pitchFamily="34" charset="0"/>
            </a:endParaRPr>
          </a:p>
        </p:txBody>
      </p:sp>
      <p:cxnSp>
        <p:nvCxnSpPr>
          <p:cNvPr id="8" name="Connettore 2 7"/>
          <p:cNvCxnSpPr>
            <a:cxnSpLocks/>
          </p:cNvCxnSpPr>
          <p:nvPr/>
        </p:nvCxnSpPr>
        <p:spPr>
          <a:xfrm>
            <a:off x="3986157" y="1960041"/>
            <a:ext cx="0" cy="5950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Rettangolo 1"/>
          <p:cNvSpPr/>
          <p:nvPr/>
        </p:nvSpPr>
        <p:spPr>
          <a:xfrm>
            <a:off x="256904" y="2875369"/>
            <a:ext cx="813152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a) relazione tecnica asseverata che illustri gli obiettivi in termini di risparmio energetico e di riduzione di emissioni di gas climalteranti conseguiti e la loro coerenza con la diagnosi energetica ante intervento; </a:t>
            </a:r>
          </a:p>
          <a:p>
            <a:pPr marL="628650" lvl="1" indent="-171450" algn="just">
              <a:buFontTx/>
              <a:buChar char="-"/>
            </a:pPr>
            <a:endParaRPr lang="it-IT" altLang="it-IT" sz="1100" dirty="0">
              <a:solidFill>
                <a:srgbClr val="3C3C3B"/>
              </a:solidFill>
              <a:latin typeface="Verdana" pitchFamily="34" charset="0"/>
            </a:endParaRPr>
          </a:p>
          <a:p>
            <a:pPr lvl="1" algn="ctr"/>
            <a:r>
              <a:rPr lang="it-IT" altLang="it-IT" sz="1100" b="1" dirty="0">
                <a:solidFill>
                  <a:srgbClr val="3C3C3B"/>
                </a:solidFill>
                <a:latin typeface="Verdana" pitchFamily="34" charset="0"/>
              </a:rPr>
              <a:t>oppure</a:t>
            </a:r>
          </a:p>
          <a:p>
            <a:pPr marL="628650" lvl="1" indent="-171450" algn="just">
              <a:buFontTx/>
              <a:buChar char="-"/>
            </a:pPr>
            <a:endParaRPr lang="it-IT" altLang="it-IT" sz="1100" dirty="0">
              <a:solidFill>
                <a:srgbClr val="3C3C3B"/>
              </a:solidFill>
              <a:latin typeface="Verdana" pitchFamily="34" charset="0"/>
            </a:endParaRPr>
          </a:p>
          <a:p>
            <a:pPr lvl="1" algn="just"/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b) diagnosi energetica realizzata in conformità ai criteri espressi dall'allegato 2 al </a:t>
            </a:r>
            <a:r>
              <a:rPr lang="it-IT" altLang="it-IT" sz="1100" dirty="0" err="1">
                <a:solidFill>
                  <a:srgbClr val="3C3C3B"/>
                </a:solidFill>
                <a:latin typeface="Verdana" pitchFamily="34" charset="0"/>
              </a:rPr>
              <a:t>D.lgs</a:t>
            </a:r>
            <a:r>
              <a:rPr lang="it-IT" altLang="it-IT" sz="1100" dirty="0">
                <a:solidFill>
                  <a:srgbClr val="3C3C3B"/>
                </a:solidFill>
                <a:latin typeface="Verdana" pitchFamily="34" charset="0"/>
              </a:rPr>
              <a:t> n.102 del 2014.</a:t>
            </a:r>
          </a:p>
        </p:txBody>
      </p:sp>
    </p:spTree>
    <p:extLst>
      <p:ext uri="{BB962C8B-B14F-4D97-AF65-F5344CB8AC3E}">
        <p14:creationId xmlns:p14="http://schemas.microsoft.com/office/powerpoint/2010/main" xmlns="" val="1250548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19725"/>
            <a:ext cx="91440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ttangolo 4"/>
          <p:cNvSpPr>
            <a:spLocks noChangeArrowheads="1"/>
          </p:cNvSpPr>
          <p:nvPr/>
        </p:nvSpPr>
        <p:spPr bwMode="auto">
          <a:xfrm>
            <a:off x="250825" y="222250"/>
            <a:ext cx="5976938" cy="307975"/>
          </a:xfrm>
          <a:prstGeom prst="rect">
            <a:avLst/>
          </a:prstGeom>
          <a:solidFill>
            <a:srgbClr val="007D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  <a:latin typeface="Verdana" pitchFamily="34" charset="0"/>
              </a:rPr>
              <a:t>I nuovi bandi per l’efficientamento energetico delle PMI</a:t>
            </a:r>
          </a:p>
        </p:txBody>
      </p:sp>
      <p:pic>
        <p:nvPicPr>
          <p:cNvPr id="3076" name="Immagine 4" descr="Logo ufficial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2638" y="0"/>
            <a:ext cx="197961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1896687" y="897059"/>
            <a:ext cx="41569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Interventi ammissibili</a:t>
            </a:r>
          </a:p>
        </p:txBody>
      </p:sp>
      <p:cxnSp>
        <p:nvCxnSpPr>
          <p:cNvPr id="8" name="Connettore 2 7"/>
          <p:cNvCxnSpPr>
            <a:cxnSpLocks/>
          </p:cNvCxnSpPr>
          <p:nvPr/>
        </p:nvCxnSpPr>
        <p:spPr>
          <a:xfrm>
            <a:off x="3080012" y="2518157"/>
            <a:ext cx="12961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Rettangolo 8"/>
          <p:cNvSpPr/>
          <p:nvPr/>
        </p:nvSpPr>
        <p:spPr>
          <a:xfrm>
            <a:off x="1621176" y="2348880"/>
            <a:ext cx="9781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defRPr/>
            </a:pPr>
            <a:r>
              <a:rPr lang="it-IT" sz="1600" b="1" dirty="0">
                <a:solidFill>
                  <a:srgbClr val="004187"/>
                </a:solidFill>
                <a:latin typeface="Verdana" pitchFamily="34" charset="0"/>
              </a:rPr>
              <a:t>FASE 1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4655904" y="2348880"/>
            <a:ext cx="9781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defRPr/>
            </a:pPr>
            <a:r>
              <a:rPr lang="it-IT" sz="1600" b="1" dirty="0">
                <a:solidFill>
                  <a:srgbClr val="004187"/>
                </a:solidFill>
                <a:latin typeface="Verdana" pitchFamily="34" charset="0"/>
              </a:rPr>
              <a:t>FASE 2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7698303" y="2352867"/>
            <a:ext cx="9781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defRPr/>
            </a:pPr>
            <a:r>
              <a:rPr lang="it-IT" sz="1600" b="1" dirty="0">
                <a:solidFill>
                  <a:srgbClr val="004187"/>
                </a:solidFill>
                <a:latin typeface="Verdana" pitchFamily="34" charset="0"/>
              </a:rPr>
              <a:t>FASE 3</a:t>
            </a:r>
          </a:p>
        </p:txBody>
      </p:sp>
      <p:cxnSp>
        <p:nvCxnSpPr>
          <p:cNvPr id="21" name="Connettore 2 20"/>
          <p:cNvCxnSpPr>
            <a:cxnSpLocks/>
          </p:cNvCxnSpPr>
          <p:nvPr/>
        </p:nvCxnSpPr>
        <p:spPr>
          <a:xfrm>
            <a:off x="5969690" y="2518157"/>
            <a:ext cx="12961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2" name="Connettore 2 21"/>
          <p:cNvCxnSpPr>
            <a:cxnSpLocks/>
          </p:cNvCxnSpPr>
          <p:nvPr/>
        </p:nvCxnSpPr>
        <p:spPr>
          <a:xfrm>
            <a:off x="250825" y="2518157"/>
            <a:ext cx="12961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4" name="Rettangolo 23"/>
          <p:cNvSpPr/>
          <p:nvPr/>
        </p:nvSpPr>
        <p:spPr>
          <a:xfrm>
            <a:off x="250825" y="3551561"/>
            <a:ext cx="12586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it-IT" sz="1400" dirty="0">
                <a:solidFill>
                  <a:srgbClr val="004187"/>
                </a:solidFill>
                <a:latin typeface="Verdana" pitchFamily="34" charset="0"/>
              </a:rPr>
              <a:t>19/07/2016</a:t>
            </a:r>
          </a:p>
        </p:txBody>
      </p:sp>
      <p:sp>
        <p:nvSpPr>
          <p:cNvPr id="25" name="Rettangolo 24"/>
          <p:cNvSpPr/>
          <p:nvPr/>
        </p:nvSpPr>
        <p:spPr>
          <a:xfrm>
            <a:off x="1368590" y="3554432"/>
            <a:ext cx="18707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>
              <a:defRPr/>
            </a:pPr>
            <a:r>
              <a:rPr lang="it-IT" sz="1400" dirty="0">
                <a:solidFill>
                  <a:srgbClr val="004187"/>
                </a:solidFill>
                <a:latin typeface="Verdana" pitchFamily="34" charset="0"/>
              </a:rPr>
              <a:t>data presentazione della domanda</a:t>
            </a:r>
          </a:p>
        </p:txBody>
      </p:sp>
      <p:sp>
        <p:nvSpPr>
          <p:cNvPr id="7" name="Parentesi graffa chiusa 6"/>
          <p:cNvSpPr/>
          <p:nvPr/>
        </p:nvSpPr>
        <p:spPr>
          <a:xfrm rot="16200000">
            <a:off x="1403579" y="1597437"/>
            <a:ext cx="682961" cy="2988469"/>
          </a:xfrm>
          <a:prstGeom prst="rightBrace">
            <a:avLst>
              <a:gd name="adj1" fmla="val 0"/>
              <a:gd name="adj2" fmla="val 5922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 b="1" dirty="0"/>
          </a:p>
        </p:txBody>
      </p:sp>
      <p:sp>
        <p:nvSpPr>
          <p:cNvPr id="26" name="Parentesi graffa chiusa 25"/>
          <p:cNvSpPr/>
          <p:nvPr/>
        </p:nvSpPr>
        <p:spPr>
          <a:xfrm rot="16200000">
            <a:off x="4474196" y="1679584"/>
            <a:ext cx="652665" cy="2854469"/>
          </a:xfrm>
          <a:prstGeom prst="rightBrace">
            <a:avLst>
              <a:gd name="adj1" fmla="val 0"/>
              <a:gd name="adj2" fmla="val 5922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 b="1" dirty="0"/>
          </a:p>
        </p:txBody>
      </p:sp>
      <p:sp>
        <p:nvSpPr>
          <p:cNvPr id="27" name="Rettangolo 26"/>
          <p:cNvSpPr/>
          <p:nvPr/>
        </p:nvSpPr>
        <p:spPr>
          <a:xfrm>
            <a:off x="1577997" y="4397379"/>
            <a:ext cx="44349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defRPr/>
            </a:pPr>
            <a:r>
              <a:rPr lang="it-IT" sz="1400" i="1" dirty="0">
                <a:solidFill>
                  <a:srgbClr val="004187"/>
                </a:solidFill>
                <a:latin typeface="Verdana" pitchFamily="34" charset="0"/>
              </a:rPr>
              <a:t>«fa fede la data di redazione della diagnosi»</a:t>
            </a:r>
          </a:p>
        </p:txBody>
      </p:sp>
      <p:sp>
        <p:nvSpPr>
          <p:cNvPr id="28" name="Rettangolo 27"/>
          <p:cNvSpPr/>
          <p:nvPr/>
        </p:nvSpPr>
        <p:spPr>
          <a:xfrm>
            <a:off x="3306775" y="3514535"/>
            <a:ext cx="13917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it-IT" sz="1400" dirty="0" smtClean="0">
                <a:solidFill>
                  <a:srgbClr val="004187"/>
                </a:solidFill>
                <a:latin typeface="Verdana" pitchFamily="34" charset="0"/>
              </a:rPr>
              <a:t>data diagnosi</a:t>
            </a:r>
            <a:endParaRPr lang="it-IT" sz="1400" dirty="0">
              <a:solidFill>
                <a:srgbClr val="004187"/>
              </a:solidFill>
              <a:latin typeface="Verdana" pitchFamily="34" charset="0"/>
            </a:endParaRPr>
          </a:p>
        </p:txBody>
      </p:sp>
      <p:sp>
        <p:nvSpPr>
          <p:cNvPr id="29" name="Parentesi graffa chiusa 28"/>
          <p:cNvSpPr/>
          <p:nvPr/>
        </p:nvSpPr>
        <p:spPr>
          <a:xfrm rot="16200000">
            <a:off x="7378016" y="1937556"/>
            <a:ext cx="652665" cy="2376264"/>
          </a:xfrm>
          <a:prstGeom prst="rightBrace">
            <a:avLst>
              <a:gd name="adj1" fmla="val 0"/>
              <a:gd name="adj2" fmla="val 6900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 b="1" dirty="0"/>
          </a:p>
        </p:txBody>
      </p:sp>
      <p:sp>
        <p:nvSpPr>
          <p:cNvPr id="30" name="Rettangolo 29"/>
          <p:cNvSpPr/>
          <p:nvPr/>
        </p:nvSpPr>
        <p:spPr>
          <a:xfrm>
            <a:off x="6468479" y="3514507"/>
            <a:ext cx="1229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it-IT" sz="1400" dirty="0">
                <a:solidFill>
                  <a:srgbClr val="004187"/>
                </a:solidFill>
                <a:latin typeface="Verdana" pitchFamily="34" charset="0"/>
              </a:rPr>
              <a:t>conclusione</a:t>
            </a:r>
          </a:p>
          <a:p>
            <a:pPr marL="342900" indent="-342900">
              <a:defRPr/>
            </a:pPr>
            <a:r>
              <a:rPr lang="it-IT" sz="1400" dirty="0">
                <a:solidFill>
                  <a:srgbClr val="004187"/>
                </a:solidFill>
                <a:latin typeface="Verdana" pitchFamily="34" charset="0"/>
              </a:rPr>
              <a:t>Fase 2</a:t>
            </a:r>
          </a:p>
        </p:txBody>
      </p:sp>
      <p:sp>
        <p:nvSpPr>
          <p:cNvPr id="31" name="Rettangolo 30"/>
          <p:cNvSpPr/>
          <p:nvPr/>
        </p:nvSpPr>
        <p:spPr>
          <a:xfrm>
            <a:off x="5069161" y="3514535"/>
            <a:ext cx="12586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it-IT" sz="1400" dirty="0" smtClean="0">
                <a:solidFill>
                  <a:srgbClr val="004187"/>
                </a:solidFill>
                <a:latin typeface="Verdana" pitchFamily="34" charset="0"/>
              </a:rPr>
              <a:t>16/07/2018</a:t>
            </a:r>
            <a:endParaRPr lang="it-IT" sz="1400" dirty="0">
              <a:solidFill>
                <a:srgbClr val="004187"/>
              </a:solidFill>
              <a:latin typeface="Verdana" pitchFamily="34" charset="0"/>
            </a:endParaRPr>
          </a:p>
        </p:txBody>
      </p:sp>
      <p:sp>
        <p:nvSpPr>
          <p:cNvPr id="32" name="Rettangolo 31"/>
          <p:cNvSpPr/>
          <p:nvPr/>
        </p:nvSpPr>
        <p:spPr>
          <a:xfrm>
            <a:off x="7630381" y="3514534"/>
            <a:ext cx="14574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r">
              <a:defRPr/>
            </a:pPr>
            <a:r>
              <a:rPr lang="it-IT" sz="1400" b="1" dirty="0" smtClean="0">
                <a:solidFill>
                  <a:srgbClr val="FF0000"/>
                </a:solidFill>
                <a:latin typeface="Verdana" pitchFamily="34" charset="0"/>
              </a:rPr>
              <a:t>16/07/2018</a:t>
            </a:r>
            <a:endParaRPr lang="it-IT" sz="1400" b="1" dirty="0">
              <a:solidFill>
                <a:srgbClr val="FF0000"/>
              </a:solidFill>
              <a:latin typeface="Verdana" pitchFamily="34" charset="0"/>
            </a:endParaRPr>
          </a:p>
        </p:txBody>
      </p:sp>
      <p:cxnSp>
        <p:nvCxnSpPr>
          <p:cNvPr id="33" name="Connettore 2 32"/>
          <p:cNvCxnSpPr/>
          <p:nvPr/>
        </p:nvCxnSpPr>
        <p:spPr>
          <a:xfrm>
            <a:off x="8100392" y="3937496"/>
            <a:ext cx="0" cy="7112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ttangolo 33"/>
          <p:cNvSpPr/>
          <p:nvPr/>
        </p:nvSpPr>
        <p:spPr>
          <a:xfrm>
            <a:off x="5634057" y="4665673"/>
            <a:ext cx="32498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>
              <a:defRPr/>
            </a:pPr>
            <a:r>
              <a:rPr lang="it-IT" altLang="it-IT" sz="1400" dirty="0">
                <a:solidFill>
                  <a:schemeClr val="tx2"/>
                </a:solidFill>
                <a:latin typeface="Verdana" pitchFamily="34" charset="0"/>
              </a:rPr>
              <a:t>entro questa data:</a:t>
            </a:r>
          </a:p>
          <a:p>
            <a:pPr marL="285750" indent="-285750" eaLnBrk="1" hangingPunct="1">
              <a:buFontTx/>
              <a:buChar char="-"/>
              <a:defRPr/>
            </a:pPr>
            <a:r>
              <a:rPr lang="it-IT" altLang="it-IT" sz="1400" dirty="0">
                <a:solidFill>
                  <a:schemeClr val="tx2"/>
                </a:solidFill>
                <a:latin typeface="Verdana" pitchFamily="34" charset="0"/>
              </a:rPr>
              <a:t>attività realizzate</a:t>
            </a:r>
          </a:p>
          <a:p>
            <a:pPr marL="285750" indent="-285750" eaLnBrk="1" hangingPunct="1">
              <a:buFontTx/>
              <a:buChar char="-"/>
              <a:defRPr/>
            </a:pPr>
            <a:r>
              <a:rPr lang="it-IT" altLang="it-IT" sz="1400" dirty="0">
                <a:solidFill>
                  <a:schemeClr val="tx2"/>
                </a:solidFill>
                <a:latin typeface="Verdana" pitchFamily="34" charset="0"/>
              </a:rPr>
              <a:t>spese sostenute</a:t>
            </a:r>
          </a:p>
          <a:p>
            <a:pPr marL="285750" indent="-285750" eaLnBrk="1" hangingPunct="1">
              <a:buFontTx/>
              <a:buChar char="-"/>
              <a:defRPr/>
            </a:pPr>
            <a:r>
              <a:rPr lang="it-IT" altLang="it-IT" sz="1400" dirty="0">
                <a:solidFill>
                  <a:schemeClr val="tx2"/>
                </a:solidFill>
                <a:latin typeface="Verdana" pitchFamily="34" charset="0"/>
              </a:rPr>
              <a:t>realizzato obiettivo progetto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xmlns="" id="{1FAF4216-55D6-49FE-9DAB-E74D9CE33BFA}"/>
              </a:ext>
            </a:extLst>
          </p:cNvPr>
          <p:cNvSpPr/>
          <p:nvPr/>
        </p:nvSpPr>
        <p:spPr>
          <a:xfrm>
            <a:off x="218610" y="4933532"/>
            <a:ext cx="5329287" cy="73866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it-IT" altLang="it-IT" sz="1400" dirty="0">
                <a:latin typeface="Verdana" pitchFamily="34" charset="0"/>
              </a:rPr>
              <a:t>entro il </a:t>
            </a:r>
            <a:r>
              <a:rPr lang="it-IT" altLang="it-IT" sz="1400" b="1" dirty="0">
                <a:solidFill>
                  <a:srgbClr val="FF0000"/>
                </a:solidFill>
                <a:latin typeface="Verdana" pitchFamily="34" charset="0"/>
              </a:rPr>
              <a:t>31/07/2018 </a:t>
            </a:r>
            <a:r>
              <a:rPr lang="it-IT" altLang="it-IT" sz="1400" dirty="0">
                <a:latin typeface="Verdana" pitchFamily="34" charset="0"/>
              </a:rPr>
              <a:t>deve essere inoltrata</a:t>
            </a: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it-IT" altLang="it-IT" sz="1400" dirty="0">
                <a:latin typeface="Verdana" pitchFamily="34" charset="0"/>
              </a:rPr>
              <a:t>domanda di erogazione del contributo</a:t>
            </a: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it-IT" altLang="it-IT" sz="1400" dirty="0">
                <a:latin typeface="Verdana" pitchFamily="34" charset="0"/>
              </a:rPr>
              <a:t>rendicontazione di spesa</a:t>
            </a:r>
          </a:p>
        </p:txBody>
      </p:sp>
    </p:spTree>
    <p:extLst>
      <p:ext uri="{BB962C8B-B14F-4D97-AF65-F5344CB8AC3E}">
        <p14:creationId xmlns:p14="http://schemas.microsoft.com/office/powerpoint/2010/main" xmlns="" val="25756926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19725"/>
            <a:ext cx="91440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ttangolo 4"/>
          <p:cNvSpPr>
            <a:spLocks noChangeArrowheads="1"/>
          </p:cNvSpPr>
          <p:nvPr/>
        </p:nvSpPr>
        <p:spPr bwMode="auto">
          <a:xfrm>
            <a:off x="250825" y="222250"/>
            <a:ext cx="5976938" cy="307975"/>
          </a:xfrm>
          <a:prstGeom prst="rect">
            <a:avLst/>
          </a:prstGeom>
          <a:solidFill>
            <a:srgbClr val="007D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  <a:latin typeface="Verdana" pitchFamily="34" charset="0"/>
              </a:rPr>
              <a:t>I nuovi bandi per l’efficientamento energetico delle PMI</a:t>
            </a:r>
          </a:p>
        </p:txBody>
      </p:sp>
      <p:pic>
        <p:nvPicPr>
          <p:cNvPr id="3076" name="Immagine 4" descr="Logo ufficial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2638" y="0"/>
            <a:ext cx="197961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1968146" y="1055323"/>
            <a:ext cx="41569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Spese ammissibili 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5148064" y="2852936"/>
            <a:ext cx="36724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1200" dirty="0">
              <a:solidFill>
                <a:srgbClr val="3C3C3B"/>
              </a:solidFill>
              <a:latin typeface="Verdana" pitchFamily="34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1794204" y="4425147"/>
            <a:ext cx="62343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altLang="it-IT" sz="1400" b="1" dirty="0">
                <a:solidFill>
                  <a:srgbClr val="FF0000"/>
                </a:solidFill>
                <a:latin typeface="Verdana" pitchFamily="34" charset="0"/>
              </a:rPr>
              <a:t>non sono ammissibili i progetti portati materialmente a termine o completamente attuati </a:t>
            </a:r>
            <a:r>
              <a:rPr lang="it-IT" altLang="it-IT" sz="1400" b="1" u="sng" dirty="0">
                <a:solidFill>
                  <a:srgbClr val="FF0000"/>
                </a:solidFill>
                <a:latin typeface="Verdana" pitchFamily="34" charset="0"/>
              </a:rPr>
              <a:t>prima</a:t>
            </a:r>
            <a:r>
              <a:rPr lang="it-IT" altLang="it-IT" sz="1400" b="1" dirty="0">
                <a:solidFill>
                  <a:srgbClr val="FF0000"/>
                </a:solidFill>
                <a:latin typeface="Verdana" pitchFamily="34" charset="0"/>
              </a:rPr>
              <a:t> della presentazione della domanda </a:t>
            </a:r>
          </a:p>
        </p:txBody>
      </p:sp>
      <p:pic>
        <p:nvPicPr>
          <p:cNvPr id="20" name="Picture 2" descr="Risultati immagini per simbolo di attenzion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527" y="4266841"/>
            <a:ext cx="1125091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ttangolo 20"/>
          <p:cNvSpPr/>
          <p:nvPr/>
        </p:nvSpPr>
        <p:spPr>
          <a:xfrm>
            <a:off x="0" y="1983852"/>
            <a:ext cx="85285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00" b="1" dirty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Spese FASE 1</a:t>
            </a:r>
          </a:p>
          <a:p>
            <a:pPr algn="ctr"/>
            <a:r>
              <a:rPr lang="it-IT" sz="1600" dirty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sostenute e pagate tra il 19/07/2016 e la data di presentazione della domanda</a:t>
            </a:r>
          </a:p>
          <a:p>
            <a:pPr algn="ctr"/>
            <a:endParaRPr lang="it-IT" altLang="it-IT" sz="1600" b="1" dirty="0">
              <a:solidFill>
                <a:srgbClr val="3C3C3B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it-IT" altLang="it-IT" sz="1600" b="1" dirty="0">
              <a:solidFill>
                <a:srgbClr val="3C3C3B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it-IT" altLang="it-IT" sz="1600" b="1" dirty="0">
              <a:solidFill>
                <a:srgbClr val="3C3C3B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it-IT" altLang="it-IT" sz="1600" b="1" dirty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Spese FASE 2 e FASE 3 lett. b)</a:t>
            </a:r>
          </a:p>
          <a:p>
            <a:pPr algn="ctr"/>
            <a:r>
              <a:rPr lang="it-IT" altLang="it-IT" sz="1600" dirty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sostenute e pagate tra il 1/1/2017 e il </a:t>
            </a:r>
            <a:r>
              <a:rPr lang="it-IT" altLang="it-IT" sz="1600" dirty="0" smtClean="0">
                <a:solidFill>
                  <a:srgbClr val="3C3C3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16/07/2018</a:t>
            </a:r>
            <a:endParaRPr lang="it-IT" altLang="it-IT" dirty="0">
              <a:solidFill>
                <a:srgbClr val="3C3C3B"/>
              </a:solidFill>
              <a:latin typeface="Verdan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</TotalTime>
  <Words>1806</Words>
  <Application>Microsoft Office PowerPoint</Application>
  <PresentationFormat>Presentazione su schermo (4:3)</PresentationFormat>
  <Paragraphs>224</Paragraphs>
  <Slides>18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19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Utente di Microsoft Office</dc:creator>
  <cp:lastModifiedBy>Nome utente</cp:lastModifiedBy>
  <cp:revision>200</cp:revision>
  <cp:lastPrinted>2017-06-20T14:35:49Z</cp:lastPrinted>
  <dcterms:created xsi:type="dcterms:W3CDTF">2016-10-03T14:50:46Z</dcterms:created>
  <dcterms:modified xsi:type="dcterms:W3CDTF">2017-06-27T10:22:24Z</dcterms:modified>
</cp:coreProperties>
</file>