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45"/>
  </p:notesMasterIdLst>
  <p:handoutMasterIdLst>
    <p:handoutMasterId r:id="rId46"/>
  </p:handoutMasterIdLst>
  <p:sldIdLst>
    <p:sldId id="257" r:id="rId3"/>
    <p:sldId id="258" r:id="rId4"/>
    <p:sldId id="353" r:id="rId5"/>
    <p:sldId id="356" r:id="rId6"/>
    <p:sldId id="339" r:id="rId7"/>
    <p:sldId id="340" r:id="rId8"/>
    <p:sldId id="354" r:id="rId9"/>
    <p:sldId id="352" r:id="rId10"/>
    <p:sldId id="342" r:id="rId11"/>
    <p:sldId id="355" r:id="rId12"/>
    <p:sldId id="343" r:id="rId13"/>
    <p:sldId id="357" r:id="rId14"/>
    <p:sldId id="344" r:id="rId15"/>
    <p:sldId id="359" r:id="rId16"/>
    <p:sldId id="304" r:id="rId17"/>
    <p:sldId id="308" r:id="rId18"/>
    <p:sldId id="345" r:id="rId19"/>
    <p:sldId id="347" r:id="rId20"/>
    <p:sldId id="360" r:id="rId21"/>
    <p:sldId id="296" r:id="rId22"/>
    <p:sldId id="336" r:id="rId23"/>
    <p:sldId id="331" r:id="rId24"/>
    <p:sldId id="332" r:id="rId25"/>
    <p:sldId id="333" r:id="rId26"/>
    <p:sldId id="358" r:id="rId27"/>
    <p:sldId id="335" r:id="rId28"/>
    <p:sldId id="329" r:id="rId29"/>
    <p:sldId id="293" r:id="rId30"/>
    <p:sldId id="338" r:id="rId31"/>
    <p:sldId id="318" r:id="rId32"/>
    <p:sldId id="317" r:id="rId33"/>
    <p:sldId id="315" r:id="rId34"/>
    <p:sldId id="316" r:id="rId35"/>
    <p:sldId id="337" r:id="rId36"/>
    <p:sldId id="319" r:id="rId37"/>
    <p:sldId id="313" r:id="rId38"/>
    <p:sldId id="314" r:id="rId39"/>
    <p:sldId id="321" r:id="rId40"/>
    <p:sldId id="322" r:id="rId41"/>
    <p:sldId id="301" r:id="rId42"/>
    <p:sldId id="350" r:id="rId43"/>
    <p:sldId id="349" r:id="rId44"/>
  </p:sldIdLst>
  <p:sldSz cx="9144000" cy="6858000" type="screen4x3"/>
  <p:notesSz cx="6669088" cy="9926638"/>
  <p:defaultTextStyle>
    <a:defPPr>
      <a:defRPr lang="it-IT"/>
    </a:defPPr>
    <a:lvl1pPr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Font typeface="Arial" pitchFamily="34" charset="0"/>
      <a:buChar char="•"/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A00"/>
    <a:srgbClr val="336600"/>
    <a:srgbClr val="CC0000"/>
    <a:srgbClr val="6ECC72"/>
    <a:srgbClr val="CCFFFF"/>
    <a:srgbClr val="006600"/>
    <a:srgbClr val="333300"/>
    <a:srgbClr val="003300"/>
    <a:srgbClr val="2B77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88" autoAdjust="0"/>
    <p:restoredTop sz="97616" autoAdjust="0"/>
  </p:normalViewPr>
  <p:slideViewPr>
    <p:cSldViewPr>
      <p:cViewPr varScale="1">
        <p:scale>
          <a:sx n="86" d="100"/>
          <a:sy n="86" d="100"/>
        </p:scale>
        <p:origin x="-122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48"/>
    </p:cViewPr>
  </p:sorterViewPr>
  <p:notesViewPr>
    <p:cSldViewPr>
      <p:cViewPr varScale="1">
        <p:scale>
          <a:sx n="93" d="100"/>
          <a:sy n="93" d="100"/>
        </p:scale>
        <p:origin x="-3114" y="-102"/>
      </p:cViewPr>
      <p:guideLst>
        <p:guide orient="horz" pos="3126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handoutMaster" Target="handoutMasters/handout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B9E1CACE-4C7D-4225-B694-E8AEED0C6B3D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rgbClr val="326E76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6BB6C1A1-C2B3-4CCF-9D6D-F756C97D74E0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488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776663" y="0"/>
            <a:ext cx="289083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39B0402-12B9-4B59-88BC-3B69309865F5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 smtClean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776663" y="9428163"/>
            <a:ext cx="2890837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DF8F65BE-B951-4E26-9B3C-8D17DBAC05A9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6625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540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it-IT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9107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C0DF8-6D59-4B52-8E52-5E9066F768CE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6E4E6-6E66-4CF6-A845-7415881EE40F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5155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DDE91-07B9-492B-9937-76B2CFB94B79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90AD2-EAC2-4587-882B-586726AF3FB0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102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7590C-52EE-48CF-A014-8A8BFEED029A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17736-2168-4EFF-AE7F-D2C628607813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8399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A5408-5484-49D8-9430-64540469FAB3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FA6E8-82B9-4F93-A3CF-1D296CBB0D8F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419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988A7-FA29-432E-AD20-041B7914E05C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3EE36-0479-4009-A84B-7939DEC3390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5243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978B4-C786-4E3B-8D9C-5455ABDFD77C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4099F-5175-4B1A-ABC4-16995D9B9570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999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2DE26-2F52-4A9E-BCAA-A8C89B3D9690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C38E9-DCD7-4FA0-BDE0-B5C4052866BD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4071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C3AA9-B664-4B00-90A4-6E7A3BB9C91F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BE842-14D2-41EC-929E-8D32EE44942C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25675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E549B-5CAB-440A-8F66-A5CD8EF6F993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DDC67-8AEE-45D8-AC57-81CE6BF439B6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4886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9FC35-35D6-40D2-9C5B-FAEC9E39A5B1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BD34B-4CED-4344-9017-D8E09C26A1BD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464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03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1451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272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432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288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080132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774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6C625-99F6-4ED5-96E0-DF8EEFAE09B0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DB0DB-04A2-4E8D-9F3B-719FA21DBD35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255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1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3F5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8"/>
          <p:cNvSpPr>
            <a:spLocks noChangeArrowheads="1"/>
          </p:cNvSpPr>
          <p:nvPr userDrawn="1"/>
        </p:nvSpPr>
        <p:spPr bwMode="auto">
          <a:xfrm>
            <a:off x="0" y="500063"/>
            <a:ext cx="468313" cy="6357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it-IT" sz="1800">
              <a:latin typeface="+mn-lt"/>
            </a:endParaRPr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500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it-IT" sz="1800">
              <a:latin typeface="+mn-lt"/>
            </a:endParaRPr>
          </a:p>
        </p:txBody>
      </p:sp>
      <p:pic>
        <p:nvPicPr>
          <p:cNvPr id="1028" name="Immagine 7" descr="Logo.tif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3" y="139700"/>
            <a:ext cx="21431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32" descr="C:\Documents and Settings\maurizio-degennaro\Desktop\LEON\logo_SIT_ok.jp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75350"/>
            <a:ext cx="468313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5"/>
          <p:cNvSpPr txBox="1">
            <a:spLocks noChangeArrowheads="1"/>
          </p:cNvSpPr>
          <p:nvPr userDrawn="1"/>
        </p:nvSpPr>
        <p:spPr bwMode="auto">
          <a:xfrm rot="16200000">
            <a:off x="-2540000" y="2959100"/>
            <a:ext cx="5572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it-IT" sz="1500" b="1">
                <a:solidFill>
                  <a:srgbClr val="2B772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utura Std Book"/>
              </a:rPr>
              <a:t>Sezione Pianificazione Territoriale Strategica e Cartografia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lo stile del titolo</a:t>
            </a:r>
          </a:p>
        </p:txBody>
      </p:sp>
      <p:sp>
        <p:nvSpPr>
          <p:cNvPr id="2051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958AD0A-889E-4625-8E2E-C228808746E5}" type="datetimeFigureOut">
              <a:rPr lang="it-IT"/>
              <a:pPr>
                <a:defRPr/>
              </a:pPr>
              <a:t>01/10/15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D7499B9-1883-4D0B-A43A-5197AEEBAD11}" type="slidenum">
              <a:rPr lang="it-IT"/>
              <a:pPr>
                <a:defRPr/>
              </a:pPr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6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idt.regione.veneto.it/" TargetMode="External"/><Relationship Id="rId4" Type="http://schemas.openxmlformats.org/officeDocument/2006/relationships/hyperlink" Target="mailto:alberto.miotto@regione.veneto.it" TargetMode="External"/><Relationship Id="rId5" Type="http://schemas.openxmlformats.org/officeDocument/2006/relationships/hyperlink" Target="mailto:delio.brentan@regione.veneto.it" TargetMode="External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trc.it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1560" y="1011969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it-IT" sz="2400" b="1" dirty="0" smtClean="0"/>
              <a:t>La Carta di Copertura del Suolo della Regione Veneto come strumento di supporto </a:t>
            </a:r>
            <a:r>
              <a:rPr lang="it-IT" sz="2400" b="1" smtClean="0"/>
              <a:t>alla </a:t>
            </a:r>
            <a:r>
              <a:rPr lang="it-IT" sz="2400" b="1" smtClean="0"/>
              <a:t>pianificazione </a:t>
            </a:r>
            <a:r>
              <a:rPr lang="it-IT" sz="2400" b="1" dirty="0" smtClean="0"/>
              <a:t>territoriale e paesaggistica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1714480" y="6215082"/>
            <a:ext cx="57463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000" b="1" i="1" dirty="0" smtClean="0">
                <a:solidFill>
                  <a:schemeClr val="bg2">
                    <a:lumMod val="25000"/>
                  </a:schemeClr>
                </a:solidFill>
              </a:rPr>
              <a:t>ASITA 2015 </a:t>
            </a:r>
            <a:r>
              <a:rPr lang="it-IT" sz="1000" i="1" dirty="0" smtClean="0">
                <a:solidFill>
                  <a:schemeClr val="bg2">
                    <a:lumMod val="25000"/>
                  </a:schemeClr>
                </a:solidFill>
              </a:rPr>
              <a:t>- Maurizio </a:t>
            </a:r>
            <a:r>
              <a:rPr lang="it-IT" sz="1000" i="1" dirty="0">
                <a:solidFill>
                  <a:schemeClr val="bg2">
                    <a:lumMod val="25000"/>
                  </a:schemeClr>
                </a:solidFill>
              </a:rPr>
              <a:t>De </a:t>
            </a:r>
            <a:r>
              <a:rPr lang="it-IT" sz="1000" i="1" dirty="0" smtClean="0">
                <a:solidFill>
                  <a:schemeClr val="bg2">
                    <a:lumMod val="25000"/>
                  </a:schemeClr>
                </a:solidFill>
              </a:rPr>
              <a:t>Gennaro, Massimo Foccardi</a:t>
            </a:r>
            <a:r>
              <a:rPr lang="it-IT" sz="1000" i="1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it-IT" sz="1000" i="1" dirty="0" smtClean="0">
                <a:solidFill>
                  <a:schemeClr val="bg2">
                    <a:lumMod val="25000"/>
                  </a:schemeClr>
                </a:solidFill>
              </a:rPr>
              <a:t>Monica Cestaro, Alberto Miotto</a:t>
            </a:r>
            <a:r>
              <a:rPr lang="it-IT" sz="1000" i="1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it-IT" sz="1000" i="1" dirty="0" smtClean="0">
                <a:solidFill>
                  <a:schemeClr val="bg2">
                    <a:lumMod val="25000"/>
                  </a:schemeClr>
                </a:solidFill>
              </a:rPr>
              <a:t>Delio Brentan</a:t>
            </a:r>
            <a:endParaRPr lang="it-IT" sz="1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Picture 3" descr="U:\scambio_colleghi\SUOLO\CCS_elaborazioni\ccs201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2372299"/>
            <a:ext cx="2202138" cy="342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asita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143900" y="-24"/>
            <a:ext cx="676250" cy="469463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18208" y="1772816"/>
            <a:ext cx="7920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i="1" dirty="0" smtClean="0"/>
              <a:t>La variante al nuovo Piano Territoriale Regionale di Coordinamento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r>
              <a:rPr lang="it-IT" dirty="0" smtClean="0"/>
              <a:t>La variante del 2013 al nuovo PTRC ha </a:t>
            </a:r>
            <a:r>
              <a:rPr lang="it-IT" dirty="0"/>
              <a:t>individuato la necessità di realizzare alcuni approfondimenti territoriali</a:t>
            </a:r>
            <a:r>
              <a:rPr lang="it-IT" dirty="0" smtClean="0"/>
              <a:t>, sulla </a:t>
            </a:r>
            <a:r>
              <a:rPr lang="it-IT" dirty="0"/>
              <a:t>città ed il sistema relazionale, </a:t>
            </a:r>
            <a:r>
              <a:rPr lang="it-IT" dirty="0" smtClean="0"/>
              <a:t>delineando:</a:t>
            </a:r>
          </a:p>
          <a:p>
            <a:pPr algn="just">
              <a:buNone/>
            </a:pPr>
            <a:r>
              <a:rPr lang="it-IT" dirty="0"/>
              <a:t>-</a:t>
            </a:r>
            <a:r>
              <a:rPr lang="it-IT" dirty="0" smtClean="0"/>
              <a:t> nella “</a:t>
            </a:r>
            <a:r>
              <a:rPr lang="it-IT" i="1" dirty="0" smtClean="0"/>
              <a:t>Città</a:t>
            </a:r>
            <a:r>
              <a:rPr lang="it-IT" i="1" dirty="0"/>
              <a:t>, motore di futuro</a:t>
            </a:r>
            <a:r>
              <a:rPr lang="it-IT" dirty="0"/>
              <a:t>”, </a:t>
            </a:r>
            <a:r>
              <a:rPr lang="it-IT" dirty="0" smtClean="0"/>
              <a:t>il </a:t>
            </a:r>
            <a:r>
              <a:rPr lang="it-IT" dirty="0"/>
              <a:t>sistema metropolitano regionale composto di reti urbane, di capoluoghi e città medie, ricalibrato su due piattaforme </a:t>
            </a:r>
            <a:r>
              <a:rPr lang="it-IT" dirty="0" smtClean="0"/>
              <a:t>metropolitane:</a:t>
            </a:r>
          </a:p>
          <a:p>
            <a:pPr algn="just">
              <a:buNone/>
            </a:pPr>
            <a:r>
              <a:rPr lang="it-IT" dirty="0" smtClean="0"/>
              <a:t>	- dell’Ambito Centrale</a:t>
            </a:r>
          </a:p>
          <a:p>
            <a:pPr algn="just">
              <a:buNone/>
            </a:pPr>
            <a:r>
              <a:rPr lang="it-IT" dirty="0" smtClean="0"/>
              <a:t>	- dell’Ambito </a:t>
            </a:r>
            <a:r>
              <a:rPr lang="it-IT" dirty="0"/>
              <a:t>Occidentale</a:t>
            </a:r>
            <a:r>
              <a:rPr lang="it-IT" dirty="0" smtClean="0"/>
              <a:t>.</a:t>
            </a:r>
          </a:p>
          <a:p>
            <a:pPr algn="just">
              <a:buNone/>
            </a:pPr>
            <a:r>
              <a:rPr lang="it-IT" dirty="0" smtClean="0"/>
              <a:t>- nel Documento per la Pianificazione Paesaggistica, gli </a:t>
            </a:r>
            <a:r>
              <a:rPr lang="it-IT" i="1" dirty="0" smtClean="0"/>
              <a:t>“Ambiti di Paesaggio” </a:t>
            </a:r>
            <a:endParaRPr lang="it-IT" i="1" dirty="0"/>
          </a:p>
        </p:txBody>
      </p:sp>
      <p:sp>
        <p:nvSpPr>
          <p:cNvPr id="4" name="Rettangolo 3"/>
          <p:cNvSpPr/>
          <p:nvPr/>
        </p:nvSpPr>
        <p:spPr>
          <a:xfrm>
            <a:off x="2267744" y="-2738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</a:t>
            </a:r>
            <a:r>
              <a:rPr lang="it-IT" sz="2800" b="1" i="1" dirty="0">
                <a:solidFill>
                  <a:schemeClr val="bg2">
                    <a:lumMod val="75000"/>
                  </a:schemeClr>
                </a:solidFill>
              </a:rPr>
              <a:t>stica</a:t>
            </a:r>
          </a:p>
        </p:txBody>
      </p:sp>
    </p:spTree>
    <p:extLst>
      <p:ext uri="{BB962C8B-B14F-4D97-AF65-F5344CB8AC3E}">
        <p14:creationId xmlns:p14="http://schemas.microsoft.com/office/powerpoint/2010/main" val="233920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716068"/>
            <a:ext cx="4093914" cy="580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83569" y="692696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dirty="0" smtClean="0"/>
              <a:t>VARIANTE PTRC 2013 </a:t>
            </a:r>
            <a:r>
              <a:rPr lang="it-IT" sz="1600" dirty="0" smtClean="0"/>
              <a:t>(adottato</a:t>
            </a:r>
            <a:r>
              <a:rPr lang="it-IT" sz="1600" b="1" dirty="0" smtClean="0"/>
              <a:t> </a:t>
            </a:r>
            <a:r>
              <a:rPr lang="it-IT" sz="1600" dirty="0" smtClean="0"/>
              <a:t>Dgr </a:t>
            </a:r>
            <a:r>
              <a:rPr lang="it-IT" sz="1600" dirty="0"/>
              <a:t>427 del </a:t>
            </a:r>
            <a:r>
              <a:rPr lang="it-IT" sz="1600" dirty="0" smtClean="0"/>
              <a:t>10/04/13)</a:t>
            </a:r>
            <a:endParaRPr lang="it-IT" dirty="0"/>
          </a:p>
          <a:p>
            <a:pPr>
              <a:buNone/>
            </a:pPr>
            <a:endParaRPr lang="it-IT" b="1" i="1" dirty="0" smtClean="0"/>
          </a:p>
          <a:p>
            <a:pPr>
              <a:buNone/>
            </a:pPr>
            <a:r>
              <a:rPr lang="it-IT" b="1" i="1" dirty="0" smtClean="0"/>
              <a:t>Città motore del futuro</a:t>
            </a:r>
            <a:endParaRPr lang="it-IT" b="1" i="1" dirty="0"/>
          </a:p>
        </p:txBody>
      </p:sp>
      <p:sp>
        <p:nvSpPr>
          <p:cNvPr id="2" name="Rettangolo 1"/>
          <p:cNvSpPr/>
          <p:nvPr/>
        </p:nvSpPr>
        <p:spPr>
          <a:xfrm>
            <a:off x="720080" y="2143116"/>
            <a:ext cx="3923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800" i="1" dirty="0" smtClean="0"/>
              <a:t>Il </a:t>
            </a:r>
            <a:r>
              <a:rPr lang="it-IT" sz="1800" i="1" dirty="0"/>
              <a:t>PTRC mette ordine nella maniera tradizionale di guardare all'urbanizzazione veneta introducendo il tema delle </a:t>
            </a:r>
            <a:r>
              <a:rPr lang="it-IT" sz="1800" i="1" dirty="0" smtClean="0"/>
              <a:t>“reti </a:t>
            </a:r>
            <a:r>
              <a:rPr lang="it-IT" sz="1800" i="1" dirty="0"/>
              <a:t>di </a:t>
            </a:r>
            <a:r>
              <a:rPr lang="it-IT" sz="1800" i="1" dirty="0" smtClean="0"/>
              <a:t>città” </a:t>
            </a:r>
            <a:r>
              <a:rPr lang="it-IT" sz="1800" i="1" dirty="0"/>
              <a:t>(distinguendo tra le città alpine e quelle lacuali e marine, i centri di sistemi territoriali, i poli urbani) e quello della </a:t>
            </a:r>
            <a:r>
              <a:rPr lang="it-IT" sz="1800" i="1" dirty="0" smtClean="0"/>
              <a:t>“Piattaforma </a:t>
            </a:r>
            <a:r>
              <a:rPr lang="it-IT" sz="1800" i="1" dirty="0"/>
              <a:t>metropolitana dell'ambito </a:t>
            </a:r>
            <a:r>
              <a:rPr lang="it-IT" sz="1800" i="1" dirty="0" smtClean="0"/>
              <a:t>centrale” </a:t>
            </a:r>
            <a:r>
              <a:rPr lang="it-IT" sz="1800" i="1" dirty="0"/>
              <a:t>distinta dall’ “ambito occidentale di rango metropolitano” (l'area veronese) e delimitata a nord dall'«ambito pedemontano» e a sud dall'«ambito esteso tra Adige e Po»</a:t>
            </a:r>
          </a:p>
        </p:txBody>
      </p:sp>
      <p:sp>
        <p:nvSpPr>
          <p:cNvPr id="5" name="Rettangolo 4"/>
          <p:cNvSpPr/>
          <p:nvPr/>
        </p:nvSpPr>
        <p:spPr>
          <a:xfrm>
            <a:off x="2267744" y="-2738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</a:t>
            </a:r>
            <a:r>
              <a:rPr lang="it-IT" sz="2800" b="1" i="1" dirty="0">
                <a:solidFill>
                  <a:schemeClr val="bg2">
                    <a:lumMod val="75000"/>
                  </a:schemeClr>
                </a:solidFill>
              </a:rPr>
              <a:t>stica</a:t>
            </a:r>
          </a:p>
        </p:txBody>
      </p:sp>
    </p:spTree>
    <p:extLst>
      <p:ext uri="{BB962C8B-B14F-4D97-AF65-F5344CB8AC3E}">
        <p14:creationId xmlns:p14="http://schemas.microsoft.com/office/powerpoint/2010/main" val="4257221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944" y="980728"/>
            <a:ext cx="4262528" cy="550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83569" y="548680"/>
            <a:ext cx="3960440" cy="1409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dirty="0" smtClean="0"/>
              <a:t>VARIANTE PTRC 2013 </a:t>
            </a:r>
            <a:r>
              <a:rPr lang="it-IT" sz="1600" dirty="0" smtClean="0"/>
              <a:t>(adottato con</a:t>
            </a:r>
            <a:r>
              <a:rPr lang="it-IT" sz="1600" b="1" dirty="0" smtClean="0"/>
              <a:t> </a:t>
            </a:r>
            <a:r>
              <a:rPr lang="it-IT" sz="1600" dirty="0" smtClean="0"/>
              <a:t>Dgr </a:t>
            </a:r>
            <a:r>
              <a:rPr lang="it-IT" sz="1600" dirty="0"/>
              <a:t>427 del </a:t>
            </a:r>
            <a:r>
              <a:rPr lang="it-IT" sz="1600" dirty="0" smtClean="0"/>
              <a:t>10/04/13)</a:t>
            </a:r>
            <a:r>
              <a:rPr lang="it-IT" dirty="0" smtClean="0"/>
              <a:t> </a:t>
            </a:r>
          </a:p>
          <a:p>
            <a:pPr>
              <a:buNone/>
            </a:pPr>
            <a:endParaRPr lang="it-IT" b="1" i="1" dirty="0"/>
          </a:p>
          <a:p>
            <a:pPr>
              <a:buNone/>
            </a:pPr>
            <a:r>
              <a:rPr lang="it-IT" sz="1800" b="1" i="1" dirty="0" smtClean="0"/>
              <a:t>Delimitazione degli Ambiti di Paesaggio</a:t>
            </a:r>
            <a:endParaRPr lang="it-IT" sz="1800" b="1" i="1" dirty="0"/>
          </a:p>
        </p:txBody>
      </p:sp>
      <p:sp>
        <p:nvSpPr>
          <p:cNvPr id="2" name="Rettangolo 1"/>
          <p:cNvSpPr/>
          <p:nvPr/>
        </p:nvSpPr>
        <p:spPr>
          <a:xfrm>
            <a:off x="720080" y="1844824"/>
            <a:ext cx="3851920" cy="445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it-IT" sz="1800" i="1" dirty="0" smtClean="0"/>
          </a:p>
          <a:p>
            <a:pPr>
              <a:buNone/>
            </a:pPr>
            <a:r>
              <a:rPr lang="it-IT" sz="1600" i="1" dirty="0" smtClean="0"/>
              <a:t>Il territorio regionale è stato articolato in quattordici Ambiti di Paesaggio. La loro definizione è avvenuta in considerazione degli aspetti geomorfologici, dei caratteri paesaggistici, dei valori naturalistico-ambientali e storico-culturali e delle dinamiche di trasformazione che interessano ciascun ambito.</a:t>
            </a:r>
          </a:p>
          <a:p>
            <a:pPr>
              <a:buNone/>
            </a:pPr>
            <a:r>
              <a:rPr lang="it-IT" sz="1600" i="1" dirty="0" smtClean="0"/>
              <a:t>Gli </a:t>
            </a:r>
            <a:r>
              <a:rPr lang="it-IT" sz="1600" i="1" dirty="0"/>
              <a:t>Ambiti di </a:t>
            </a:r>
            <a:r>
              <a:rPr lang="it-IT" sz="1600" i="1" dirty="0" smtClean="0"/>
              <a:t>Paesaggio vengono identificati con efficacia ai sensi dell’art. 45 ter, comma 1, della L.R. 11/2004 e ai sensi dell’art. 135, comma 2, del Codice dei Beni Culturali e Paesaggio.</a:t>
            </a:r>
          </a:p>
          <a:p>
            <a:pPr>
              <a:buNone/>
            </a:pPr>
            <a:r>
              <a:rPr lang="it-IT" sz="1600" i="1" dirty="0"/>
              <a:t>Per ciascun ambito è prevista la redazione di uno specifico Piano Paesaggistico Regionale d’Ambito (PPRA</a:t>
            </a:r>
            <a:r>
              <a:rPr lang="it-IT" sz="1600" i="1" dirty="0" smtClean="0"/>
              <a:t>).</a:t>
            </a:r>
            <a:endParaRPr lang="it-IT" sz="1600" i="1" dirty="0"/>
          </a:p>
        </p:txBody>
      </p:sp>
      <p:sp>
        <p:nvSpPr>
          <p:cNvPr id="6" name="Rettangolo 5"/>
          <p:cNvSpPr/>
          <p:nvPr/>
        </p:nvSpPr>
        <p:spPr>
          <a:xfrm>
            <a:off x="2267744" y="-27384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</a:t>
            </a:r>
            <a:r>
              <a:rPr lang="it-IT" sz="2800" b="1" i="1" dirty="0">
                <a:solidFill>
                  <a:schemeClr val="bg2">
                    <a:lumMod val="75000"/>
                  </a:schemeClr>
                </a:solidFill>
              </a:rPr>
              <a:t>aggistica</a:t>
            </a:r>
          </a:p>
        </p:txBody>
      </p:sp>
    </p:spTree>
    <p:extLst>
      <p:ext uri="{BB962C8B-B14F-4D97-AF65-F5344CB8AC3E}">
        <p14:creationId xmlns:p14="http://schemas.microsoft.com/office/powerpoint/2010/main" val="292096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11560" y="1149707"/>
            <a:ext cx="82089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b="1" i="1" dirty="0"/>
              <a:t>Le </a:t>
            </a:r>
            <a:r>
              <a:rPr lang="it-IT" b="1" i="1" dirty="0" smtClean="0"/>
              <a:t>indagini</a:t>
            </a:r>
          </a:p>
          <a:p>
            <a:pPr>
              <a:buNone/>
            </a:pPr>
            <a:endParaRPr lang="it-IT" b="1" i="1" dirty="0"/>
          </a:p>
          <a:p>
            <a:pPr marL="342900" indent="-342900" algn="just"/>
            <a:r>
              <a:rPr lang="it-IT" dirty="0" smtClean="0"/>
              <a:t>Analisi diacronica dei database della Carta di Copertura del Suolo (2007/2012) al </a:t>
            </a:r>
            <a:r>
              <a:rPr lang="it-IT" dirty="0"/>
              <a:t>fine di </a:t>
            </a:r>
            <a:r>
              <a:rPr lang="it-IT" dirty="0" smtClean="0"/>
              <a:t>evidenziare l’utilizzo del suolo per politiche di pianificazione territoriale, orientate al contenimento del consumo di suolo e tutela del patrimonio paesaggistico.</a:t>
            </a:r>
          </a:p>
          <a:p>
            <a:pPr marL="342900" indent="-342900" algn="just"/>
            <a:r>
              <a:rPr lang="it-IT" dirty="0" smtClean="0"/>
              <a:t>Analisi del Piano </a:t>
            </a:r>
            <a:r>
              <a:rPr lang="it-IT" dirty="0"/>
              <a:t>di Area delle Pianure e Valli grandi </a:t>
            </a:r>
            <a:r>
              <a:rPr lang="it-IT" dirty="0" smtClean="0"/>
              <a:t>veronesi </a:t>
            </a:r>
            <a:r>
              <a:rPr lang="it-IT" sz="1600" dirty="0" smtClean="0"/>
              <a:t>(</a:t>
            </a:r>
            <a:r>
              <a:rPr lang="it-IT" sz="1600" i="1" dirty="0" smtClean="0"/>
              <a:t>approvato con </a:t>
            </a:r>
            <a:r>
              <a:rPr lang="it-IT" sz="1600" i="1" dirty="0" err="1" smtClean="0"/>
              <a:t>Dcr</a:t>
            </a:r>
            <a:r>
              <a:rPr lang="it-IT" sz="1600" i="1" dirty="0" smtClean="0"/>
              <a:t> 108 02/08/2012</a:t>
            </a:r>
            <a:r>
              <a:rPr lang="it-IT" sz="1600" dirty="0" smtClean="0"/>
              <a:t>)</a:t>
            </a:r>
            <a:r>
              <a:rPr lang="it-IT" dirty="0" smtClean="0"/>
              <a:t>, </a:t>
            </a:r>
            <a:r>
              <a:rPr lang="it-IT" dirty="0"/>
              <a:t>per verificare </a:t>
            </a:r>
            <a:r>
              <a:rPr lang="it-IT" dirty="0" smtClean="0"/>
              <a:t>le trasformazioni in </a:t>
            </a:r>
            <a:r>
              <a:rPr lang="it-IT" dirty="0"/>
              <a:t>atto sul </a:t>
            </a:r>
            <a:r>
              <a:rPr lang="it-IT" dirty="0" smtClean="0"/>
              <a:t>territorio con le politiche di piano delineate.</a:t>
            </a:r>
          </a:p>
          <a:p>
            <a:pPr marL="342900" indent="-342900" algn="just"/>
            <a:r>
              <a:rPr lang="it-IT" dirty="0" smtClean="0"/>
              <a:t>Analisi dell’ambito dell’Alto </a:t>
            </a:r>
            <a:r>
              <a:rPr lang="it-IT" dirty="0"/>
              <a:t>Polesine, </a:t>
            </a:r>
            <a:r>
              <a:rPr lang="it-IT" sz="1600" dirty="0" smtClean="0"/>
              <a:t>(avvio della fase di </a:t>
            </a:r>
            <a:r>
              <a:rPr lang="it-IT" sz="1600" dirty="0" err="1" smtClean="0"/>
              <a:t>coopianificazione</a:t>
            </a:r>
            <a:r>
              <a:rPr lang="it-IT" sz="1600" dirty="0" smtClean="0"/>
              <a:t> 2015)</a:t>
            </a:r>
            <a:r>
              <a:rPr lang="it-IT" dirty="0" smtClean="0"/>
              <a:t>,</a:t>
            </a:r>
            <a:r>
              <a:rPr lang="it-IT" dirty="0" smtClean="0">
                <a:solidFill>
                  <a:srgbClr val="FF0000"/>
                </a:solidFill>
              </a:rPr>
              <a:t> </a:t>
            </a:r>
            <a:r>
              <a:rPr lang="it-IT" dirty="0" smtClean="0"/>
              <a:t>per prefigurare politiche di piano per il contenimento del consumo di suolo e la tutela del paesaggio, sulla base delle trasformazioni in atto.</a:t>
            </a:r>
          </a:p>
          <a:p>
            <a:pPr marL="342900" indent="-342900" algn="just"/>
            <a:endParaRPr lang="it-IT" dirty="0" smtClean="0"/>
          </a:p>
          <a:p>
            <a:pPr algn="just">
              <a:buNone/>
            </a:pPr>
            <a:endParaRPr lang="it-IT" dirty="0"/>
          </a:p>
          <a:p>
            <a:pPr algn="just">
              <a:buNone/>
            </a:pPr>
            <a:endParaRPr lang="it-IT" dirty="0"/>
          </a:p>
          <a:p>
            <a:pPr algn="just">
              <a:buNone/>
            </a:pPr>
            <a:endParaRPr lang="it-IT" dirty="0" smtClean="0"/>
          </a:p>
        </p:txBody>
      </p:sp>
      <p:sp>
        <p:nvSpPr>
          <p:cNvPr id="3" name="Rettangolo 2"/>
          <p:cNvSpPr/>
          <p:nvPr/>
        </p:nvSpPr>
        <p:spPr>
          <a:xfrm>
            <a:off x="2195736" y="15007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713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928662" y="642918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smtClean="0"/>
              <a:t>Comuni interessati dal Piano d’area Valli Grandi veronesi e Comuni dell’ambito Alto Polesine</a:t>
            </a:r>
            <a:endParaRPr lang="it-IT" sz="1800" dirty="0"/>
          </a:p>
        </p:txBody>
      </p:sp>
      <p:pic>
        <p:nvPicPr>
          <p:cNvPr id="2" name="Picture 2" descr="U:\scambio_colleghi\asita 2015\ccs_ptrc\Comuni_interessat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340768"/>
            <a:ext cx="762913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42910" y="908720"/>
            <a:ext cx="8215370" cy="5377800"/>
          </a:xfrm>
        </p:spPr>
        <p:txBody>
          <a:bodyPr/>
          <a:lstStyle/>
          <a:p>
            <a:pPr algn="just"/>
            <a:r>
              <a:rPr lang="it-IT" sz="2000" b="1" dirty="0" smtClean="0"/>
              <a:t>Il piano </a:t>
            </a:r>
            <a:r>
              <a:rPr lang="it-IT" sz="2000" b="1" dirty="0"/>
              <a:t>di Area delle Pianure e Valli grandi </a:t>
            </a:r>
            <a:r>
              <a:rPr lang="it-IT" sz="2000" b="1" dirty="0" smtClean="0"/>
              <a:t>veronesi</a:t>
            </a:r>
          </a:p>
          <a:p>
            <a:pPr marL="342900" indent="-342900" algn="just">
              <a:buFont typeface="Arial"/>
              <a:buChar char="•"/>
            </a:pPr>
            <a:endParaRPr lang="it-IT" sz="1800" dirty="0" smtClean="0"/>
          </a:p>
          <a:p>
            <a:pPr marL="342900" indent="-342900" algn="just">
              <a:buFont typeface="Arial"/>
              <a:buChar char="•"/>
            </a:pPr>
            <a:r>
              <a:rPr lang="it-IT" sz="1800" dirty="0" smtClean="0"/>
              <a:t>Comprende 33 comuni</a:t>
            </a:r>
          </a:p>
          <a:p>
            <a:pPr marL="342900" indent="-342900" algn="just">
              <a:buFont typeface="Arial"/>
              <a:buChar char="•"/>
            </a:pPr>
            <a:r>
              <a:rPr lang="it-IT" sz="1800" dirty="0" smtClean="0"/>
              <a:t>Si estende su una superficie di 1.050,92 Kmq</a:t>
            </a:r>
          </a:p>
          <a:p>
            <a:pPr marL="342900" indent="-342900" algn="just">
              <a:buFont typeface="Arial"/>
              <a:buChar char="•"/>
            </a:pPr>
            <a:r>
              <a:rPr lang="it-IT" sz="1800" dirty="0" smtClean="0"/>
              <a:t>La popolazione </a:t>
            </a:r>
            <a:r>
              <a:rPr lang="it-IT" sz="1800" dirty="0"/>
              <a:t>residente complessiva </a:t>
            </a:r>
            <a:r>
              <a:rPr lang="it-IT" sz="1800" dirty="0" smtClean="0"/>
              <a:t>è di 180.275 abitanti (al 2012)</a:t>
            </a:r>
          </a:p>
          <a:p>
            <a:pPr marL="342900" indent="-342900" algn="just">
              <a:buFont typeface="Arial"/>
              <a:buChar char="•"/>
            </a:pPr>
            <a:r>
              <a:rPr lang="it-IT" sz="1800" dirty="0" smtClean="0"/>
              <a:t>Il Territorio è caratterizzato da un Tessuto edilizio rado con polverizzazione dei nuclei e case sparse, con aree a deflusso difficoltoso.</a:t>
            </a:r>
            <a:endParaRPr lang="it-IT" sz="1800" b="1" u="sng" dirty="0" smtClean="0"/>
          </a:p>
          <a:p>
            <a:pPr marL="342900" indent="-342900" algn="just">
              <a:buFont typeface="Arial"/>
              <a:buChar char="•"/>
            </a:pPr>
            <a:r>
              <a:rPr lang="it-IT" sz="1800" dirty="0" smtClean="0"/>
              <a:t>La Struttura insediativa è costituita da una rete articolata di centri urbani minori con specializzazioni peculiari, organizzati attorno a nodi urbani di eccellenza </a:t>
            </a:r>
            <a:r>
              <a:rPr lang="it-IT" sz="1800" i="1" dirty="0" smtClean="0"/>
              <a:t>(</a:t>
            </a:r>
            <a:r>
              <a:rPr lang="ro-RO" sz="1800" i="1" dirty="0" smtClean="0"/>
              <a:t>Bovolone</a:t>
            </a:r>
            <a:r>
              <a:rPr lang="it-IT" sz="1800" i="1" dirty="0" smtClean="0"/>
              <a:t>, </a:t>
            </a:r>
            <a:r>
              <a:rPr lang="it-IT" sz="1800" i="1" dirty="0"/>
              <a:t>Isola della </a:t>
            </a:r>
            <a:r>
              <a:rPr lang="it-IT" sz="1800" i="1" dirty="0" smtClean="0"/>
              <a:t>Scala, </a:t>
            </a:r>
            <a:r>
              <a:rPr lang="ro-RO" sz="1800" i="1" dirty="0" smtClean="0"/>
              <a:t>Cerea, </a:t>
            </a:r>
            <a:r>
              <a:rPr lang="it-IT" sz="1800" i="1" dirty="0" smtClean="0"/>
              <a:t>Legnago, </a:t>
            </a:r>
            <a:r>
              <a:rPr lang="hr-HR" sz="1800" i="1" dirty="0" smtClean="0"/>
              <a:t>Zevio con popolazione tra i 10.000 e 25.000 abitanti) </a:t>
            </a:r>
            <a:r>
              <a:rPr lang="hr-HR" sz="1800" dirty="0" smtClean="0"/>
              <a:t>per la presenza di importanti Distretti produttivi:</a:t>
            </a:r>
            <a:endParaRPr lang="it-IT" sz="1800" dirty="0" smtClean="0"/>
          </a:p>
          <a:p>
            <a:pPr algn="just"/>
            <a:r>
              <a:rPr lang="it-IT" sz="1800" dirty="0" smtClean="0"/>
              <a:t>	- termo</a:t>
            </a:r>
            <a:r>
              <a:rPr lang="it-IT" sz="1800" dirty="0"/>
              <a:t>-meccanica</a:t>
            </a:r>
          </a:p>
          <a:p>
            <a:pPr algn="just"/>
            <a:r>
              <a:rPr lang="it-IT" sz="1800" dirty="0" smtClean="0"/>
              <a:t>	- mobile d’arte</a:t>
            </a:r>
            <a:endParaRPr lang="it-IT" sz="1800" dirty="0"/>
          </a:p>
          <a:p>
            <a:pPr algn="just"/>
            <a:r>
              <a:rPr lang="it-IT" sz="1800" dirty="0" smtClean="0"/>
              <a:t>	- moda </a:t>
            </a:r>
            <a:r>
              <a:rPr lang="it-IT" sz="1800" dirty="0"/>
              <a:t>e della </a:t>
            </a:r>
            <a:r>
              <a:rPr lang="it-IT" sz="1800" dirty="0" smtClean="0"/>
              <a:t>calzatura</a:t>
            </a:r>
            <a:endParaRPr lang="it-IT" sz="1800" dirty="0"/>
          </a:p>
          <a:p>
            <a:pPr algn="just"/>
            <a:r>
              <a:rPr lang="it-IT" sz="1800" dirty="0" smtClean="0"/>
              <a:t>	- industriale agroalimentare </a:t>
            </a:r>
          </a:p>
          <a:p>
            <a:pPr algn="just"/>
            <a:endParaRPr lang="it-IT" sz="2000" dirty="0" smtClean="0"/>
          </a:p>
          <a:p>
            <a:pPr algn="l"/>
            <a:endParaRPr lang="it-IT" sz="2000" dirty="0" smtClean="0"/>
          </a:p>
          <a:p>
            <a:pPr algn="l"/>
            <a:endParaRPr lang="it-IT" sz="2400" dirty="0" smtClean="0"/>
          </a:p>
          <a:p>
            <a:pPr algn="l"/>
            <a:endParaRPr lang="it-IT" sz="2400" dirty="0"/>
          </a:p>
        </p:txBody>
      </p:sp>
      <p:sp>
        <p:nvSpPr>
          <p:cNvPr id="6" name="Rettangolo 5"/>
          <p:cNvSpPr/>
          <p:nvPr/>
        </p:nvSpPr>
        <p:spPr>
          <a:xfrm>
            <a:off x="2267744" y="1500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28662" y="1136933"/>
            <a:ext cx="7786742" cy="5139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dirty="0" smtClean="0"/>
              <a:t>Il piano di area persegue la riduzione del consumo di </a:t>
            </a:r>
            <a:r>
              <a:rPr lang="it-IT" dirty="0"/>
              <a:t>suolo attraverso politiche territoriali </a:t>
            </a:r>
            <a:r>
              <a:rPr lang="it-IT" dirty="0" smtClean="0"/>
              <a:t>articolate per </a:t>
            </a:r>
            <a:r>
              <a:rPr lang="it-IT" dirty="0"/>
              <a:t>reti settoriali (della mobilità, del sapere, dell’ospitalità e della conoscenza del </a:t>
            </a:r>
            <a:r>
              <a:rPr lang="it-IT" dirty="0" smtClean="0"/>
              <a:t>territorio). </a:t>
            </a:r>
            <a:r>
              <a:rPr lang="it-IT" dirty="0"/>
              <a:t>Ogni rete settoriale definisce progetti strategici, ed individua siti e funzioni tra loro integrati, con lo scopo di </a:t>
            </a:r>
            <a:r>
              <a:rPr lang="it-IT" dirty="0" smtClean="0"/>
              <a:t>riqualificare il territorio caratterizzato </a:t>
            </a:r>
            <a:r>
              <a:rPr lang="it-IT" dirty="0"/>
              <a:t>da </a:t>
            </a:r>
            <a:r>
              <a:rPr lang="it-IT" dirty="0" smtClean="0"/>
              <a:t>Tessuto </a:t>
            </a:r>
            <a:r>
              <a:rPr lang="it-IT" dirty="0"/>
              <a:t>edilizio rado con polverizzazione dei </a:t>
            </a:r>
            <a:r>
              <a:rPr lang="it-IT" dirty="0" smtClean="0"/>
              <a:t>nuclei, riconoscendone </a:t>
            </a:r>
            <a:r>
              <a:rPr lang="it-IT" dirty="0"/>
              <a:t>le identità </a:t>
            </a:r>
            <a:r>
              <a:rPr lang="it-IT" dirty="0" smtClean="0"/>
              <a:t>locali, nella </a:t>
            </a:r>
            <a:r>
              <a:rPr lang="it-IT" dirty="0"/>
              <a:t>città </a:t>
            </a:r>
            <a:r>
              <a:rPr lang="it-IT" dirty="0" err="1" smtClean="0"/>
              <a:t>agropolitana</a:t>
            </a:r>
            <a:r>
              <a:rPr lang="it-IT" dirty="0" smtClean="0"/>
              <a:t> </a:t>
            </a:r>
            <a:r>
              <a:rPr lang="it-IT" dirty="0"/>
              <a:t>delle pianure e valli grandi </a:t>
            </a:r>
            <a:r>
              <a:rPr lang="it-IT" dirty="0" smtClean="0"/>
              <a:t>veronesi.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r>
              <a:rPr lang="it-IT" dirty="0" smtClean="0"/>
              <a:t>Il piano definisce regole per la riduzione di consumo di suolo:</a:t>
            </a:r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3067"/>
          <a:stretch>
            <a:fillRect/>
          </a:stretch>
        </p:blipFill>
        <p:spPr bwMode="auto">
          <a:xfrm>
            <a:off x="1071539" y="4429132"/>
            <a:ext cx="6786610" cy="202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ttangolo 4"/>
          <p:cNvSpPr/>
          <p:nvPr/>
        </p:nvSpPr>
        <p:spPr>
          <a:xfrm>
            <a:off x="2267744" y="-2738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8496944" cy="465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755576" y="692696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dirty="0" smtClean="0"/>
              <a:t>Piano di Area Pianure e Valli Grandi Veronesi </a:t>
            </a:r>
            <a:r>
              <a:rPr lang="it-IT" sz="1600" dirty="0"/>
              <a:t>(</a:t>
            </a:r>
            <a:r>
              <a:rPr lang="it-IT" sz="1600" dirty="0" err="1"/>
              <a:t>Dcr</a:t>
            </a:r>
            <a:r>
              <a:rPr lang="it-IT" sz="1600" dirty="0"/>
              <a:t> 108 del 02/08/</a:t>
            </a:r>
            <a:r>
              <a:rPr lang="it-IT" sz="1600" dirty="0" smtClean="0"/>
              <a:t>12 – attuazione del PTRC Vigente)</a:t>
            </a:r>
            <a:endParaRPr lang="it-IT" sz="1600" dirty="0"/>
          </a:p>
          <a:p>
            <a:r>
              <a:rPr lang="it-IT" b="1" i="1" dirty="0" smtClean="0"/>
              <a:t> Carta delle Politiche e delle convergenze</a:t>
            </a:r>
            <a:endParaRPr lang="it-IT" b="1" i="1" dirty="0"/>
          </a:p>
        </p:txBody>
      </p:sp>
      <p:sp>
        <p:nvSpPr>
          <p:cNvPr id="4" name="Rettangolo 3"/>
          <p:cNvSpPr/>
          <p:nvPr/>
        </p:nvSpPr>
        <p:spPr>
          <a:xfrm>
            <a:off x="2267744" y="-2738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1839358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828830"/>
            <a:ext cx="8432556" cy="472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e 1"/>
          <p:cNvSpPr/>
          <p:nvPr/>
        </p:nvSpPr>
        <p:spPr>
          <a:xfrm>
            <a:off x="3779912" y="3140968"/>
            <a:ext cx="576064" cy="576064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Ovale 3"/>
          <p:cNvSpPr/>
          <p:nvPr/>
        </p:nvSpPr>
        <p:spPr>
          <a:xfrm>
            <a:off x="4204918" y="3905262"/>
            <a:ext cx="576064" cy="576064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Ovale 4"/>
          <p:cNvSpPr/>
          <p:nvPr/>
        </p:nvSpPr>
        <p:spPr>
          <a:xfrm>
            <a:off x="5292080" y="4293096"/>
            <a:ext cx="576064" cy="576064"/>
          </a:xfrm>
          <a:prstGeom prst="ellipse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755576" y="692696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dirty="0" smtClean="0"/>
              <a:t>Piano di Area Pianure e Valli Grandi Veronesi </a:t>
            </a:r>
            <a:r>
              <a:rPr lang="it-IT" sz="1600" dirty="0"/>
              <a:t>(</a:t>
            </a:r>
            <a:r>
              <a:rPr lang="it-IT" sz="1600" dirty="0" err="1"/>
              <a:t>Dcr</a:t>
            </a:r>
            <a:r>
              <a:rPr lang="it-IT" sz="1600" dirty="0"/>
              <a:t> 108 del 02/08/</a:t>
            </a:r>
            <a:r>
              <a:rPr lang="it-IT" sz="1600" dirty="0" smtClean="0"/>
              <a:t>12 – attuazione del PTRC Vigente)</a:t>
            </a:r>
            <a:endParaRPr lang="it-IT" sz="1600" dirty="0"/>
          </a:p>
          <a:p>
            <a:r>
              <a:rPr lang="it-IT" b="1" i="1" dirty="0" smtClean="0"/>
              <a:t> La città </a:t>
            </a:r>
            <a:r>
              <a:rPr lang="it-IT" b="1" i="1" dirty="0" err="1" smtClean="0"/>
              <a:t>agropolitana</a:t>
            </a:r>
            <a:r>
              <a:rPr lang="it-IT" b="1" i="1" dirty="0" smtClean="0"/>
              <a:t> delle pianure e valli grandi veronesi</a:t>
            </a:r>
            <a:endParaRPr lang="it-IT" b="1" i="1" dirty="0"/>
          </a:p>
        </p:txBody>
      </p:sp>
      <p:sp>
        <p:nvSpPr>
          <p:cNvPr id="7" name="Rettangolo 6"/>
          <p:cNvSpPr/>
          <p:nvPr/>
        </p:nvSpPr>
        <p:spPr>
          <a:xfrm>
            <a:off x="2267744" y="-2738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1750297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/>
          </p:cNvSpPr>
          <p:nvPr/>
        </p:nvSpPr>
        <p:spPr>
          <a:xfrm>
            <a:off x="642910" y="1623100"/>
            <a:ext cx="8215370" cy="4020478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L’area dell’</a:t>
            </a:r>
            <a:r>
              <a:rPr kumimoji="0" lang="it-IT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Alto Polesine interessata dalla variante</a:t>
            </a:r>
            <a:endParaRPr kumimoji="0" lang="it-IT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Comprende 30 comuni</a:t>
            </a:r>
          </a:p>
          <a:p>
            <a:pPr marL="342900" lvl="0" indent="-342900" algn="just">
              <a:buFont typeface="Arial"/>
              <a:buChar char="•"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 estende su una superficie </a:t>
            </a:r>
            <a:r>
              <a:rPr lang="it-IT" sz="1800" dirty="0" smtClean="0">
                <a:latin typeface="+mn-lt"/>
              </a:rPr>
              <a:t>di 668,39 Kmq</a:t>
            </a: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popolazione residente complessiva è di 96.449 abitanti (al</a:t>
            </a:r>
            <a:r>
              <a:rPr kumimoji="0" lang="it-IT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2012)</a:t>
            </a: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Il territorio è caratterizzato da un tessuto edilizio rado, caratterizzato</a:t>
            </a:r>
            <a:r>
              <a:rPr kumimoji="0" lang="it-IT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da un’articolata rete di fiumi e canali</a:t>
            </a: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it-IT" sz="1800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struttura insediativa è costituita da una rete di centri urbani minori con specializzazioni peculiari, con </a:t>
            </a:r>
            <a:r>
              <a:rPr kumimoji="0" lang="hr-HR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presenza di importanti </a:t>
            </a: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hr-HR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istretti produttivi:</a:t>
            </a:r>
            <a:endParaRPr kumimoji="0" lang="it-IT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46088" marR="0" lvl="0" indent="-446088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	- logistica</a:t>
            </a:r>
          </a:p>
          <a:p>
            <a:pPr marL="446088" marR="0" lvl="0" indent="-446088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	- giostra </a:t>
            </a:r>
          </a:p>
          <a:p>
            <a:pPr marL="446088" marR="0" lvl="0" indent="-446088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	- produzione agroalimentare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t-IT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t-I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500034" y="1788747"/>
            <a:ext cx="813690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None/>
            </a:pPr>
            <a:r>
              <a:rPr lang="it-IT" dirty="0" smtClean="0"/>
              <a:t>La </a:t>
            </a:r>
            <a:r>
              <a:rPr lang="it-IT" b="1" i="1" dirty="0" smtClean="0"/>
              <a:t>Carta di Copertura del Suolo (CCS):</a:t>
            </a:r>
          </a:p>
          <a:p>
            <a:pPr marL="342900" indent="-342900" algn="just"/>
            <a:r>
              <a:rPr lang="it-IT" i="1" dirty="0" smtClean="0"/>
              <a:t>classificazione secondo la Legenda “</a:t>
            </a:r>
            <a:r>
              <a:rPr lang="it-IT" i="1" dirty="0" err="1" smtClean="0"/>
              <a:t>Corine</a:t>
            </a:r>
            <a:r>
              <a:rPr lang="it-IT" i="1" dirty="0" smtClean="0"/>
              <a:t> </a:t>
            </a:r>
            <a:r>
              <a:rPr lang="it-IT" i="1" dirty="0" err="1" smtClean="0"/>
              <a:t>Land</a:t>
            </a:r>
            <a:r>
              <a:rPr lang="it-IT" i="1" dirty="0" smtClean="0"/>
              <a:t> Cover” dettagliata al 4° e 5° livello; </a:t>
            </a:r>
          </a:p>
          <a:p>
            <a:pPr marL="342900" indent="-342900" algn="just"/>
            <a:r>
              <a:rPr lang="it-IT" i="1" dirty="0" smtClean="0"/>
              <a:t>prima edizione 2007, seconda edizione 2012; realizzazione di un database per le analisi diacroniche dei dati al fine di analizzare i cambiamenti nel quinquennio e predisposizione di una procedura per l’analisi “</a:t>
            </a:r>
            <a:r>
              <a:rPr lang="it-IT" i="1" dirty="0" err="1" smtClean="0"/>
              <a:t>multitemporale</a:t>
            </a:r>
            <a:r>
              <a:rPr lang="it-IT" i="1" dirty="0" smtClean="0"/>
              <a:t>” delle edizioni future;</a:t>
            </a:r>
          </a:p>
          <a:p>
            <a:pPr marL="342900" indent="-342900" algn="just"/>
            <a:r>
              <a:rPr lang="it-IT" dirty="0" smtClean="0"/>
              <a:t>il valore dell’unità minima di trasformazione ammessa è di 0,16 ettari. Il livello di dettaglio consente di quantificare anche modesti cambiamenti di uso/copertura del suolo.</a:t>
            </a:r>
          </a:p>
        </p:txBody>
      </p:sp>
      <p:sp>
        <p:nvSpPr>
          <p:cNvPr id="2" name="Rettangolo 1"/>
          <p:cNvSpPr/>
          <p:nvPr/>
        </p:nvSpPr>
        <p:spPr>
          <a:xfrm>
            <a:off x="4176464" y="-2738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Introduzione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793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83568" y="1000108"/>
            <a:ext cx="806603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i="1" dirty="0" smtClean="0"/>
              <a:t>Le analisi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r>
              <a:rPr lang="it-IT" dirty="0" smtClean="0"/>
              <a:t>Analisi del Database della Carta di Copertura del Suolo 2012 che descrivono le diverse componenti territoriali dei comuni interessati dallo studio:</a:t>
            </a:r>
          </a:p>
          <a:p>
            <a:pPr marL="342900" indent="-342900" algn="just"/>
            <a:r>
              <a:rPr lang="it-IT" dirty="0" smtClean="0"/>
              <a:t>Infrastrutture viarie ( “Rete della Mobilità”)</a:t>
            </a:r>
          </a:p>
          <a:p>
            <a:pPr marL="342900" indent="-342900" algn="just"/>
            <a:r>
              <a:rPr lang="it-IT" dirty="0" smtClean="0"/>
              <a:t>Aree urbane  (“Sviluppo e qualità urbana”)</a:t>
            </a:r>
          </a:p>
          <a:p>
            <a:pPr marL="342900" indent="-342900" algn="just"/>
            <a:r>
              <a:rPr lang="it-IT" dirty="0" smtClean="0"/>
              <a:t>Aree industriali, commerciali e infrastrutturali (“ Rete del Produrre”)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r>
              <a:rPr lang="it-IT" dirty="0" smtClean="0"/>
              <a:t>Analisi dei cambiamenti avvenuti tra il 2007 e il 2012</a:t>
            </a:r>
          </a:p>
          <a:p>
            <a:pPr marL="342900" indent="-342900" algn="just"/>
            <a:r>
              <a:rPr lang="it-IT" dirty="0" smtClean="0"/>
              <a:t>Aumento in percentuale della Classe 1 (territori modellati artificialmente) con particolare riferimento all’urbano sparso (1.1.3)</a:t>
            </a:r>
          </a:p>
          <a:p>
            <a:pPr marL="342900" indent="-342900" algn="just"/>
            <a:r>
              <a:rPr lang="it-IT" dirty="0" smtClean="0"/>
              <a:t>Aumento della popolazione nei comuni interessati dallo studio</a:t>
            </a:r>
          </a:p>
        </p:txBody>
      </p:sp>
      <p:sp>
        <p:nvSpPr>
          <p:cNvPr id="3" name="Rettangolo 2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303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000100" y="571480"/>
            <a:ext cx="7634041" cy="64633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Analisi della CCS: aumento della classe </a:t>
            </a:r>
            <a:r>
              <a:rPr lang="it-IT" sz="1800" dirty="0"/>
              <a:t>1 </a:t>
            </a:r>
            <a:r>
              <a:rPr lang="it-IT" sz="1800" dirty="0" smtClean="0"/>
              <a:t>– territori modellati artificialmente 2007 - 2012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7500958" y="5286388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err="1" smtClean="0"/>
              <a:t>Canaro</a:t>
            </a:r>
            <a:endParaRPr lang="it-IT" sz="1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143504" y="5429264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err="1" smtClean="0"/>
              <a:t>Castelguglielmo</a:t>
            </a:r>
            <a:endParaRPr lang="it-IT" sz="1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858016" y="3357562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smtClean="0"/>
              <a:t>San</a:t>
            </a:r>
            <a:r>
              <a:rPr lang="it-IT" sz="1600" dirty="0" smtClean="0"/>
              <a:t> Bellino</a:t>
            </a:r>
            <a:endParaRPr lang="it-IT" sz="1600" dirty="0"/>
          </a:p>
        </p:txBody>
      </p:sp>
      <p:cxnSp>
        <p:nvCxnSpPr>
          <p:cNvPr id="8" name="Connettore 2 7"/>
          <p:cNvCxnSpPr>
            <a:stCxn id="5" idx="0"/>
          </p:cNvCxnSpPr>
          <p:nvPr/>
        </p:nvCxnSpPr>
        <p:spPr>
          <a:xfrm rot="5400000" flipH="1" flipV="1">
            <a:off x="5911462" y="4625587"/>
            <a:ext cx="714380" cy="892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rot="5400000">
            <a:off x="6607983" y="3893347"/>
            <a:ext cx="92869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2" name="Gruppo 11"/>
          <p:cNvGrpSpPr/>
          <p:nvPr/>
        </p:nvGrpSpPr>
        <p:grpSpPr>
          <a:xfrm>
            <a:off x="971600" y="1268760"/>
            <a:ext cx="7634041" cy="5400000"/>
            <a:chOff x="971600" y="1268760"/>
            <a:chExt cx="7634041" cy="5400000"/>
          </a:xfrm>
        </p:grpSpPr>
        <p:pic>
          <p:nvPicPr>
            <p:cNvPr id="52226" name="Picture 2" descr="G:\Lavori\PA_Alto_Polesine\ccs_%cl1_con infrast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1268760"/>
              <a:ext cx="7634041" cy="54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ttangolo 10"/>
            <p:cNvSpPr/>
            <p:nvPr/>
          </p:nvSpPr>
          <p:spPr>
            <a:xfrm>
              <a:off x="1071538" y="4500570"/>
              <a:ext cx="2500330" cy="9286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899047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G:\Lavori\PA_Alto_Polesine\ccs_113_10%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1386586"/>
            <a:ext cx="7592859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000100" y="571480"/>
            <a:ext cx="7634041" cy="83099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600" dirty="0" smtClean="0"/>
              <a:t>Si conferma uno sviluppo del tessuto urbano coerente con la crescita avvenuta nel passato: la classe 1.1.3 (tessuto urbano diffuso) ottiene un incremento superiore alle classi del tessuto urbano continuo (1.1.1) e discontinuo (1.1.2).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500298" y="3786190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err="1" smtClean="0"/>
              <a:t>Concamarise</a:t>
            </a:r>
            <a:endParaRPr lang="it-IT" sz="1400" dirty="0"/>
          </a:p>
        </p:txBody>
      </p:sp>
      <p:cxnSp>
        <p:nvCxnSpPr>
          <p:cNvPr id="6" name="Connettore 2 5"/>
          <p:cNvCxnSpPr>
            <a:stCxn id="4" idx="0"/>
          </p:cNvCxnSpPr>
          <p:nvPr/>
        </p:nvCxnSpPr>
        <p:spPr>
          <a:xfrm rot="5400000" flipH="1" flipV="1">
            <a:off x="3607587" y="2964653"/>
            <a:ext cx="35719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4857752" y="1928802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err="1" smtClean="0"/>
              <a:t>Palù</a:t>
            </a:r>
            <a:endParaRPr lang="it-IT" sz="1400" dirty="0"/>
          </a:p>
        </p:txBody>
      </p:sp>
      <p:cxnSp>
        <p:nvCxnSpPr>
          <p:cNvPr id="9" name="Connettore 2 8"/>
          <p:cNvCxnSpPr/>
          <p:nvPr/>
        </p:nvCxnSpPr>
        <p:spPr>
          <a:xfrm rot="10800000" flipV="1">
            <a:off x="4572000" y="2143116"/>
            <a:ext cx="500066" cy="4286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tangolo 7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929322" y="5786454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err="1" smtClean="0"/>
              <a:t>Canda</a:t>
            </a:r>
            <a:endParaRPr lang="it-IT" sz="1400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7072330" y="3500438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dirty="0" smtClean="0"/>
              <a:t>San Bellino</a:t>
            </a:r>
            <a:endParaRPr lang="it-IT" sz="1400" dirty="0"/>
          </a:p>
        </p:txBody>
      </p:sp>
      <p:cxnSp>
        <p:nvCxnSpPr>
          <p:cNvPr id="13" name="Connettore 2 12"/>
          <p:cNvCxnSpPr>
            <a:stCxn id="10" idx="0"/>
          </p:cNvCxnSpPr>
          <p:nvPr/>
        </p:nvCxnSpPr>
        <p:spPr>
          <a:xfrm rot="5400000" flipH="1" flipV="1">
            <a:off x="5768587" y="5054214"/>
            <a:ext cx="1214446" cy="250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 rot="5400000">
            <a:off x="6750859" y="3893346"/>
            <a:ext cx="928695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688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G:\Lavori\PA_Alto_Polesine\ccs-densità_urbana_200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63404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933275" y="714356"/>
            <a:ext cx="767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Analisi della Densità Urbana -  anno 2007</a:t>
            </a:r>
            <a:endParaRPr lang="it-IT" sz="1800" dirty="0"/>
          </a:p>
        </p:txBody>
      </p:sp>
      <p:sp>
        <p:nvSpPr>
          <p:cNvPr id="4" name="Rettangolo 3"/>
          <p:cNvSpPr/>
          <p:nvPr/>
        </p:nvSpPr>
        <p:spPr>
          <a:xfrm>
            <a:off x="2195736" y="-27384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32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800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215074" y="1285860"/>
            <a:ext cx="22860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i="1" u="sng" dirty="0" smtClean="0"/>
              <a:t>Densità urbana: </a:t>
            </a:r>
            <a:r>
              <a:rPr lang="it-IT" sz="1400" i="1" dirty="0" smtClean="0"/>
              <a:t>rapporto tra la classe 1 (aree urbanizzate) e l’area comunale.</a:t>
            </a:r>
            <a:endParaRPr lang="it-IT" sz="1400" i="1" dirty="0"/>
          </a:p>
        </p:txBody>
      </p:sp>
    </p:spTree>
    <p:extLst>
      <p:ext uri="{BB962C8B-B14F-4D97-AF65-F5344CB8AC3E}">
        <p14:creationId xmlns:p14="http://schemas.microsoft.com/office/powerpoint/2010/main" val="3441614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G:\Lavori\PA_Alto_Polesine\ccs-densità_urbana_201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124744"/>
            <a:ext cx="763404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971600" y="714356"/>
            <a:ext cx="767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Analisi della Densità Urbana - anno 2012</a:t>
            </a:r>
            <a:endParaRPr lang="it-IT" sz="1800" dirty="0"/>
          </a:p>
        </p:txBody>
      </p:sp>
      <p:sp>
        <p:nvSpPr>
          <p:cNvPr id="4" name="Rettangolo 3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215074" y="1285860"/>
            <a:ext cx="22860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i="1" u="sng" dirty="0" smtClean="0"/>
              <a:t>Densità urbana: </a:t>
            </a:r>
            <a:r>
              <a:rPr lang="it-IT" sz="1400" i="1" dirty="0" smtClean="0"/>
              <a:t>rapporto tra la classe 1 (aree urbanizzate) e l’area comunale.</a:t>
            </a:r>
            <a:endParaRPr lang="it-IT" sz="1400" i="1" dirty="0"/>
          </a:p>
        </p:txBody>
      </p:sp>
    </p:spTree>
    <p:extLst>
      <p:ext uri="{BB962C8B-B14F-4D97-AF65-F5344CB8AC3E}">
        <p14:creationId xmlns:p14="http://schemas.microsoft.com/office/powerpoint/2010/main" val="4238969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71600" y="714356"/>
            <a:ext cx="7672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Analisi della popolazione: variazione % 2007 - 2012 rispetto al 2007</a:t>
            </a:r>
            <a:endParaRPr lang="it-IT" sz="1800" dirty="0"/>
          </a:p>
        </p:txBody>
      </p:sp>
      <p:grpSp>
        <p:nvGrpSpPr>
          <p:cNvPr id="10" name="Gruppo 9"/>
          <p:cNvGrpSpPr/>
          <p:nvPr/>
        </p:nvGrpSpPr>
        <p:grpSpPr>
          <a:xfrm>
            <a:off x="866020" y="1214422"/>
            <a:ext cx="7706508" cy="5420535"/>
            <a:chOff x="866020" y="1214422"/>
            <a:chExt cx="7706508" cy="5420535"/>
          </a:xfrm>
        </p:grpSpPr>
        <p:pic>
          <p:nvPicPr>
            <p:cNvPr id="2053" name="Picture 5" descr="\\venezia\Condivisione\PTSC_dati\scambio_colleghi\asita 2015\ccs_ptrc\%pop_0712.jpe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866020" y="1214422"/>
              <a:ext cx="7635070" cy="5400000"/>
            </a:xfrm>
            <a:prstGeom prst="rect">
              <a:avLst/>
            </a:prstGeom>
            <a:noFill/>
          </p:spPr>
        </p:pic>
        <p:sp>
          <p:nvSpPr>
            <p:cNvPr id="9" name="CasellaDiTesto 8"/>
            <p:cNvSpPr txBox="1"/>
            <p:nvPr/>
          </p:nvSpPr>
          <p:spPr>
            <a:xfrm>
              <a:off x="7358082" y="6357958"/>
              <a:ext cx="12144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it-IT" sz="1200" dirty="0" smtClean="0"/>
                <a:t>1:250.000</a:t>
              </a:r>
              <a:endParaRPr lang="it-IT" sz="1200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G:\Lavori\PA_Alto_Polesine\ccs_sprawl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1357298"/>
            <a:ext cx="763404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971600" y="692696"/>
            <a:ext cx="7672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Analisi dell’indice di Sprawl sul tessuto urbano: c’è un maggiore aumento dell’urbanizzato diffuso rispetto all’aumento della popolazione residente.</a:t>
            </a:r>
            <a:endParaRPr lang="it-IT" sz="1800" dirty="0"/>
          </a:p>
        </p:txBody>
      </p:sp>
      <p:sp>
        <p:nvSpPr>
          <p:cNvPr id="4" name="Rettangolo 3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215074" y="1475890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400" i="1" u="sng" dirty="0" smtClean="0"/>
              <a:t>Indice di Sprawl: </a:t>
            </a:r>
            <a:r>
              <a:rPr lang="it-IT" sz="1400" i="1" dirty="0" smtClean="0"/>
              <a:t>incremento di area costruita (classe 1) rispetto alla variazione della popolazione  </a:t>
            </a:r>
            <a:r>
              <a:rPr lang="it-IT" sz="1200" dirty="0" smtClean="0"/>
              <a:t>(OCSE 2013)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786446" y="3723505"/>
            <a:ext cx="2643206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200" dirty="0" smtClean="0">
                <a:solidFill>
                  <a:srgbClr val="FF0000"/>
                </a:solidFill>
              </a:rPr>
              <a:t>Area Costruita &gt; Crescita popolazione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071670" y="1571612"/>
            <a:ext cx="2643206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200" dirty="0" smtClean="0">
                <a:solidFill>
                  <a:srgbClr val="336600"/>
                </a:solidFill>
              </a:rPr>
              <a:t>Area Costruita &lt; Crescita popolazione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142976" y="4500570"/>
            <a:ext cx="2643206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200" dirty="0" smtClean="0">
                <a:solidFill>
                  <a:srgbClr val="F0EA00"/>
                </a:solidFill>
              </a:rPr>
              <a:t>Area Costruita = Crescita popolazione</a:t>
            </a:r>
          </a:p>
        </p:txBody>
      </p:sp>
    </p:spTree>
    <p:extLst>
      <p:ext uri="{BB962C8B-B14F-4D97-AF65-F5344CB8AC3E}">
        <p14:creationId xmlns:p14="http://schemas.microsoft.com/office/powerpoint/2010/main" val="3573092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G:\Lavori\PA_Alto_Polesine\ccs_strade_ferrovi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63404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071538" y="642918"/>
            <a:ext cx="7886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smtClean="0"/>
              <a:t>Le infrastrutture (classe 1.2.2) CCS2012</a:t>
            </a:r>
            <a:endParaRPr lang="it-IT" sz="1800" dirty="0"/>
          </a:p>
        </p:txBody>
      </p:sp>
      <p:sp>
        <p:nvSpPr>
          <p:cNvPr id="4" name="Rettangolo 3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43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G:\Lavori\PA_Alto_Polesine\ccs_strade_confronto12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63404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971600" y="571480"/>
            <a:ext cx="7886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smtClean="0"/>
              <a:t>Infrastrutture viarie: incremento della classe 1.2.2 “rete ed aree infrastrutturali stradali  e ferrovie “</a:t>
            </a:r>
            <a:endParaRPr lang="it-IT" sz="18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357290" y="371475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err="1" smtClean="0"/>
              <a:t>Gazzo</a:t>
            </a:r>
            <a:r>
              <a:rPr lang="it-IT" dirty="0" smtClean="0"/>
              <a:t> Veronese 18%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286512" y="3357562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dirty="0" smtClean="0"/>
              <a:t>Badia Polesine 26%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5357818" y="2000240"/>
            <a:ext cx="18598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it-IT" dirty="0" err="1" smtClean="0"/>
              <a:t>Angiari</a:t>
            </a:r>
            <a:r>
              <a:rPr lang="it-IT" dirty="0" smtClean="0"/>
              <a:t>  18,22% </a:t>
            </a:r>
          </a:p>
        </p:txBody>
      </p:sp>
      <p:cxnSp>
        <p:nvCxnSpPr>
          <p:cNvPr id="9" name="Connettore 2 8"/>
          <p:cNvCxnSpPr/>
          <p:nvPr/>
        </p:nvCxnSpPr>
        <p:spPr>
          <a:xfrm rot="5400000">
            <a:off x="5072066" y="2428868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tangolo 7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11" name="Connettore 2 10"/>
          <p:cNvCxnSpPr/>
          <p:nvPr/>
        </p:nvCxnSpPr>
        <p:spPr>
          <a:xfrm rot="5400000">
            <a:off x="6322231" y="3821909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191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42910" y="64291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Di seguito vengono messe a confronto delle immagini ottenute dalle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per evidenziare le variazioni delle nuove aree industriali e le relative reti e aree infrastrutturali stradali</a:t>
            </a:r>
            <a:endParaRPr lang="it-IT" sz="3600" b="1" i="1" dirty="0"/>
          </a:p>
        </p:txBody>
      </p:sp>
      <p:sp>
        <p:nvSpPr>
          <p:cNvPr id="3" name="Rettangolo 2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074" name="Picture 2" descr="\\venezia\Condivisione\PTSC_dati\scambio_colleghi\asita 2015\ccs_ptrc\badia_orto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32133" y="2071678"/>
            <a:ext cx="3054577" cy="4320000"/>
          </a:xfrm>
          <a:prstGeom prst="rect">
            <a:avLst/>
          </a:prstGeom>
          <a:noFill/>
        </p:spPr>
      </p:pic>
      <p:pic>
        <p:nvPicPr>
          <p:cNvPr id="3075" name="Picture 3" descr="\\venezia\Condivisione\PTSC_dati\scambio_colleghi\asita 2015\ccs_ptrc\badia_ccs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728" y="2071678"/>
            <a:ext cx="3054578" cy="43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5396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18208" y="1916832"/>
            <a:ext cx="792088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dirty="0" smtClean="0"/>
              <a:t>Il Piano Territoriale Regionale di Coordinamento – riferimenti normativi</a:t>
            </a:r>
          </a:p>
          <a:p>
            <a:pPr algn="just">
              <a:buNone/>
            </a:pPr>
            <a:endParaRPr lang="it-IT" dirty="0" smtClean="0"/>
          </a:p>
          <a:p>
            <a:r>
              <a:rPr lang="it-IT" dirty="0"/>
              <a:t> </a:t>
            </a:r>
            <a:r>
              <a:rPr lang="it-IT" dirty="0" smtClean="0"/>
              <a:t>PTRC del 1992 vigente (L.R. 9/86 in attuazione della L.S. </a:t>
            </a:r>
            <a:r>
              <a:rPr lang="it-IT" dirty="0"/>
              <a:t>431/</a:t>
            </a:r>
            <a:r>
              <a:rPr lang="it-IT" dirty="0" smtClean="0"/>
              <a:t>85)</a:t>
            </a:r>
          </a:p>
          <a:p>
            <a:endParaRPr lang="it-IT" dirty="0" smtClean="0"/>
          </a:p>
          <a:p>
            <a:pPr algn="just"/>
            <a:r>
              <a:rPr lang="it-IT" dirty="0" smtClean="0"/>
              <a:t> Nuovo PTRC adottato nel 2009 (L.R</a:t>
            </a:r>
            <a:r>
              <a:rPr lang="it-IT" dirty="0"/>
              <a:t>. </a:t>
            </a:r>
            <a:r>
              <a:rPr lang="it-IT" dirty="0" smtClean="0"/>
              <a:t>11/04)</a:t>
            </a:r>
          </a:p>
          <a:p>
            <a:pPr algn="just"/>
            <a:endParaRPr lang="it-IT" dirty="0" smtClean="0"/>
          </a:p>
          <a:p>
            <a:pPr marL="90488" indent="-90488" algn="just"/>
            <a:r>
              <a:rPr lang="it-IT" dirty="0" smtClean="0"/>
              <a:t> Variante nuovo PTRC adottata nel 2013 (</a:t>
            </a:r>
            <a:r>
              <a:rPr lang="it-IT" dirty="0" err="1" smtClean="0"/>
              <a:t>L.R</a:t>
            </a:r>
            <a:r>
              <a:rPr lang="it-IT" dirty="0" err="1"/>
              <a:t>.</a:t>
            </a:r>
            <a:r>
              <a:rPr lang="it-IT" dirty="0"/>
              <a:t> </a:t>
            </a:r>
            <a:r>
              <a:rPr lang="it-IT" dirty="0" smtClean="0"/>
              <a:t>11/04; D. </a:t>
            </a:r>
            <a:r>
              <a:rPr lang="it-IT" dirty="0" err="1" smtClean="0"/>
              <a:t>Lgs</a:t>
            </a:r>
            <a:r>
              <a:rPr lang="it-IT" dirty="0" smtClean="0"/>
              <a:t>. </a:t>
            </a:r>
            <a:r>
              <a:rPr lang="it-IT" dirty="0"/>
              <a:t>22 gennaio 2004, </a:t>
            </a:r>
            <a:r>
              <a:rPr lang="it-IT" dirty="0" smtClean="0"/>
              <a:t>  n</a:t>
            </a:r>
            <a:r>
              <a:rPr lang="it-IT" dirty="0"/>
              <a:t>. 42 “Codice dei beni culturali e del </a:t>
            </a:r>
            <a:r>
              <a:rPr lang="it-IT" dirty="0" smtClean="0"/>
              <a:t>paesaggio)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2267744" y="1500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3649838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57224" y="642918"/>
            <a:ext cx="78906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Oppeano</a:t>
            </a:r>
            <a:r>
              <a:rPr lang="it-IT" sz="1800" dirty="0" smtClean="0"/>
              <a:t> –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2007</a:t>
            </a:r>
          </a:p>
          <a:p>
            <a:pPr>
              <a:buNone/>
            </a:pPr>
            <a:endParaRPr lang="it-IT" dirty="0"/>
          </a:p>
        </p:txBody>
      </p:sp>
      <p:grpSp>
        <p:nvGrpSpPr>
          <p:cNvPr id="3" name="Gruppo 2"/>
          <p:cNvGrpSpPr/>
          <p:nvPr/>
        </p:nvGrpSpPr>
        <p:grpSpPr>
          <a:xfrm>
            <a:off x="785787" y="1214422"/>
            <a:ext cx="7634041" cy="5400000"/>
            <a:chOff x="785787" y="1340768"/>
            <a:chExt cx="7634041" cy="5400000"/>
          </a:xfrm>
        </p:grpSpPr>
        <p:pic>
          <p:nvPicPr>
            <p:cNvPr id="5122" name="Picture 2" descr="\\venezia\Condivisione\PTSC_dati\scambio_colleghi\asita 2015\ccs_ptrc\oppeano07_122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787" y="1340768"/>
              <a:ext cx="7634041" cy="5400000"/>
            </a:xfrm>
            <a:prstGeom prst="rect">
              <a:avLst/>
            </a:prstGeom>
            <a:noFill/>
            <a:ln>
              <a:solidFill>
                <a:srgbClr val="FFFF00"/>
              </a:solidFill>
              <a:prstDash val="dash"/>
            </a:ln>
          </p:spPr>
        </p:pic>
        <p:sp>
          <p:nvSpPr>
            <p:cNvPr id="4" name="Ovale 3"/>
            <p:cNvSpPr/>
            <p:nvPr/>
          </p:nvSpPr>
          <p:spPr>
            <a:xfrm>
              <a:off x="2714612" y="2428868"/>
              <a:ext cx="4929222" cy="2928958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85786" y="500042"/>
            <a:ext cx="803069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err="1" smtClean="0"/>
              <a:t>Oppeano</a:t>
            </a:r>
            <a:r>
              <a:rPr lang="it-IT" sz="1800" dirty="0" smtClean="0"/>
              <a:t> –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2012: incremento del 15% classe 1.2.2 (15 ettari) dal 2007 al 2012, a servizio della nuova area produttiva</a:t>
            </a:r>
          </a:p>
          <a:p>
            <a:pPr>
              <a:buNone/>
            </a:pPr>
            <a:endParaRPr lang="it-IT" sz="1800" dirty="0"/>
          </a:p>
        </p:txBody>
      </p:sp>
      <p:grpSp>
        <p:nvGrpSpPr>
          <p:cNvPr id="3" name="Gruppo 2"/>
          <p:cNvGrpSpPr/>
          <p:nvPr/>
        </p:nvGrpSpPr>
        <p:grpSpPr>
          <a:xfrm>
            <a:off x="827584" y="1285860"/>
            <a:ext cx="7634039" cy="5400000"/>
            <a:chOff x="827584" y="1430082"/>
            <a:chExt cx="7634039" cy="5400000"/>
          </a:xfrm>
        </p:grpSpPr>
        <p:pic>
          <p:nvPicPr>
            <p:cNvPr id="4098" name="Picture 2" descr="\\venezia\Condivisione\PTSC_dati\scambio_colleghi\asita 2015\ccs_ptrc\oppeano12_122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430082"/>
              <a:ext cx="7634039" cy="5400000"/>
            </a:xfrm>
            <a:prstGeom prst="rect">
              <a:avLst/>
            </a:prstGeom>
            <a:noFill/>
          </p:spPr>
        </p:pic>
        <p:sp>
          <p:nvSpPr>
            <p:cNvPr id="6" name="Ovale 5"/>
            <p:cNvSpPr/>
            <p:nvPr/>
          </p:nvSpPr>
          <p:spPr>
            <a:xfrm>
              <a:off x="2714612" y="2428868"/>
              <a:ext cx="4929222" cy="2928958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7" name="Rettangolo 6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57224" y="642918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Oppeano</a:t>
            </a:r>
            <a:r>
              <a:rPr lang="it-IT" sz="1800" dirty="0" smtClean="0"/>
              <a:t> –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2007</a:t>
            </a:r>
            <a:endParaRPr lang="it-IT" sz="1800" dirty="0"/>
          </a:p>
        </p:txBody>
      </p:sp>
      <p:grpSp>
        <p:nvGrpSpPr>
          <p:cNvPr id="3" name="Gruppo 2"/>
          <p:cNvGrpSpPr/>
          <p:nvPr/>
        </p:nvGrpSpPr>
        <p:grpSpPr>
          <a:xfrm>
            <a:off x="867050" y="1299453"/>
            <a:ext cx="7634040" cy="5400000"/>
            <a:chOff x="642910" y="1299453"/>
            <a:chExt cx="7634040" cy="5400000"/>
          </a:xfrm>
        </p:grpSpPr>
        <p:pic>
          <p:nvPicPr>
            <p:cNvPr id="2050" name="Picture 2" descr="\\venezia\Condivisione\PTSC_dati\scambio_colleghi\asita 2015\ccs_ptrc\oppeano07_12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10" y="1299453"/>
              <a:ext cx="7634040" cy="5400000"/>
            </a:xfrm>
            <a:prstGeom prst="rect">
              <a:avLst/>
            </a:prstGeom>
            <a:noFill/>
          </p:spPr>
        </p:pic>
        <p:sp>
          <p:nvSpPr>
            <p:cNvPr id="4" name="Ovale 3"/>
            <p:cNvSpPr/>
            <p:nvPr/>
          </p:nvSpPr>
          <p:spPr>
            <a:xfrm>
              <a:off x="2357422" y="2571744"/>
              <a:ext cx="2571768" cy="2714644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64592" y="568091"/>
            <a:ext cx="806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Oppeano</a:t>
            </a:r>
            <a:r>
              <a:rPr lang="it-IT" sz="1800" dirty="0" smtClean="0"/>
              <a:t> –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2012 incremento del 18% classe 1.2.1 (46,5 ettari). Incremento delle aree produttive e relative infrastrutture stradali</a:t>
            </a:r>
            <a:endParaRPr lang="it-IT" dirty="0"/>
          </a:p>
        </p:txBody>
      </p:sp>
      <p:grpSp>
        <p:nvGrpSpPr>
          <p:cNvPr id="3" name="Gruppo 2"/>
          <p:cNvGrpSpPr/>
          <p:nvPr/>
        </p:nvGrpSpPr>
        <p:grpSpPr>
          <a:xfrm>
            <a:off x="864593" y="1428736"/>
            <a:ext cx="7634041" cy="5400000"/>
            <a:chOff x="864593" y="1378745"/>
            <a:chExt cx="7634041" cy="5400000"/>
          </a:xfrm>
        </p:grpSpPr>
        <p:pic>
          <p:nvPicPr>
            <p:cNvPr id="3074" name="Picture 2" descr="\\venezia\Condivisione\PTSC_dati\scambio_colleghi\asita 2015\ccs_ptrc\oppeano12_12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593" y="1378745"/>
              <a:ext cx="7634041" cy="5400000"/>
            </a:xfrm>
            <a:prstGeom prst="rect">
              <a:avLst/>
            </a:prstGeom>
            <a:noFill/>
          </p:spPr>
        </p:pic>
        <p:sp>
          <p:nvSpPr>
            <p:cNvPr id="5" name="Ovale 4"/>
            <p:cNvSpPr/>
            <p:nvPr/>
          </p:nvSpPr>
          <p:spPr>
            <a:xfrm>
              <a:off x="2699792" y="2420888"/>
              <a:ext cx="2736304" cy="2952328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99592" y="571480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Legnago –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2007: nuova zona di interscambio modale</a:t>
            </a:r>
            <a:endParaRPr lang="it-IT" sz="1800" dirty="0"/>
          </a:p>
        </p:txBody>
      </p:sp>
      <p:grpSp>
        <p:nvGrpSpPr>
          <p:cNvPr id="5" name="Gruppo 4"/>
          <p:cNvGrpSpPr/>
          <p:nvPr/>
        </p:nvGrpSpPr>
        <p:grpSpPr>
          <a:xfrm>
            <a:off x="929060" y="1268760"/>
            <a:ext cx="7633846" cy="5400000"/>
            <a:chOff x="929060" y="1268760"/>
            <a:chExt cx="7633846" cy="5400000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9060" y="1268760"/>
              <a:ext cx="7633846" cy="5400000"/>
            </a:xfrm>
            <a:prstGeom prst="rect">
              <a:avLst/>
            </a:prstGeom>
          </p:spPr>
        </p:pic>
        <p:sp>
          <p:nvSpPr>
            <p:cNvPr id="4" name="Ovale 3"/>
            <p:cNvSpPr/>
            <p:nvPr/>
          </p:nvSpPr>
          <p:spPr>
            <a:xfrm>
              <a:off x="2627784" y="1772816"/>
              <a:ext cx="4320480" cy="4248472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181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\\venezia\Condivisione\PTSC_dati\scambio_colleghi\asita 2015\ccs_ptrc\legnago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337319"/>
            <a:ext cx="7333652" cy="5187520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899592" y="571480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it-IT" sz="1800" dirty="0" smtClean="0"/>
              <a:t>Nuova zona di interscambio modale di Legnago -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2012</a:t>
            </a:r>
          </a:p>
        </p:txBody>
      </p:sp>
      <p:sp>
        <p:nvSpPr>
          <p:cNvPr id="4" name="Ovale 3"/>
          <p:cNvSpPr/>
          <p:nvPr/>
        </p:nvSpPr>
        <p:spPr>
          <a:xfrm>
            <a:off x="2428860" y="2714620"/>
            <a:ext cx="3571900" cy="2714644"/>
          </a:xfrm>
          <a:prstGeom prst="ellipse">
            <a:avLst/>
          </a:prstGeom>
          <a:noFill/>
          <a:ln w="57150" cmpd="sng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85786" y="571480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Minerbe</a:t>
            </a:r>
            <a:r>
              <a:rPr lang="it-IT" sz="1800" dirty="0" smtClean="0"/>
              <a:t> -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2007</a:t>
            </a:r>
            <a:endParaRPr lang="it-IT" sz="1800" dirty="0"/>
          </a:p>
        </p:txBody>
      </p:sp>
      <p:grpSp>
        <p:nvGrpSpPr>
          <p:cNvPr id="2" name="Gruppo 1"/>
          <p:cNvGrpSpPr/>
          <p:nvPr/>
        </p:nvGrpSpPr>
        <p:grpSpPr>
          <a:xfrm>
            <a:off x="785786" y="1374739"/>
            <a:ext cx="7634040" cy="5400000"/>
            <a:chOff x="785786" y="1374739"/>
            <a:chExt cx="7634040" cy="5400000"/>
          </a:xfrm>
        </p:grpSpPr>
        <p:pic>
          <p:nvPicPr>
            <p:cNvPr id="1027" name="Picture 3" descr="\\venezia\Condivisione\PTSC_dati\scambio_colleghi\asita 2015\ccs_ptrc\minerbe_07_121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785786" y="1374739"/>
              <a:ext cx="7634040" cy="540000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</p:pic>
        <p:sp>
          <p:nvSpPr>
            <p:cNvPr id="5" name="Ovale 4"/>
            <p:cNvSpPr/>
            <p:nvPr/>
          </p:nvSpPr>
          <p:spPr>
            <a:xfrm>
              <a:off x="3929058" y="2143116"/>
              <a:ext cx="1928826" cy="2428892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91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608710" y="630776"/>
            <a:ext cx="8321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Minerbe</a:t>
            </a:r>
            <a:r>
              <a:rPr lang="it-IT" sz="1800" dirty="0" smtClean="0"/>
              <a:t> –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2012 : incremento del 12% (14 ettari) dal 2007 al 2012 </a:t>
            </a:r>
            <a:endParaRPr lang="it-IT" sz="1800" dirty="0"/>
          </a:p>
        </p:txBody>
      </p:sp>
      <p:grpSp>
        <p:nvGrpSpPr>
          <p:cNvPr id="2" name="Gruppo 1"/>
          <p:cNvGrpSpPr/>
          <p:nvPr/>
        </p:nvGrpSpPr>
        <p:grpSpPr>
          <a:xfrm>
            <a:off x="571472" y="1303300"/>
            <a:ext cx="7643866" cy="5406950"/>
            <a:chOff x="571472" y="1303300"/>
            <a:chExt cx="7643866" cy="5406950"/>
          </a:xfrm>
        </p:grpSpPr>
        <p:pic>
          <p:nvPicPr>
            <p:cNvPr id="1026" name="Picture 2" descr="\\venezia\Condivisione\PTSC_dati\scambio_colleghi\asita 2015\ccs_ptrc\minerbe_12_121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71472" y="1303300"/>
              <a:ext cx="7643866" cy="540695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</p:pic>
        <p:sp>
          <p:nvSpPr>
            <p:cNvPr id="5" name="Ovale 4"/>
            <p:cNvSpPr/>
            <p:nvPr/>
          </p:nvSpPr>
          <p:spPr>
            <a:xfrm>
              <a:off x="3929058" y="2143116"/>
              <a:ext cx="1928826" cy="2428892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91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857224" y="64291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Angiari</a:t>
            </a:r>
            <a:r>
              <a:rPr lang="it-IT" sz="1800" dirty="0" smtClean="0"/>
              <a:t> (interessato dal distretto termo-meccanico)  -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2007 </a:t>
            </a:r>
            <a:endParaRPr lang="it-IT" sz="1800" dirty="0"/>
          </a:p>
        </p:txBody>
      </p:sp>
      <p:grpSp>
        <p:nvGrpSpPr>
          <p:cNvPr id="2" name="Gruppo 1"/>
          <p:cNvGrpSpPr/>
          <p:nvPr/>
        </p:nvGrpSpPr>
        <p:grpSpPr>
          <a:xfrm>
            <a:off x="827584" y="1268760"/>
            <a:ext cx="7631708" cy="5398350"/>
            <a:chOff x="827584" y="1278487"/>
            <a:chExt cx="7631708" cy="5398350"/>
          </a:xfrm>
        </p:grpSpPr>
        <p:pic>
          <p:nvPicPr>
            <p:cNvPr id="6146" name="Picture 2" descr="\\venezia\Condivisione\PTSC_dati\scambio_colleghi\asita 2015\ccs_ptrc\angiari07_12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278487"/>
              <a:ext cx="7631708" cy="539835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</p:pic>
        <p:sp>
          <p:nvSpPr>
            <p:cNvPr id="5" name="Ovale 4"/>
            <p:cNvSpPr/>
            <p:nvPr/>
          </p:nvSpPr>
          <p:spPr>
            <a:xfrm>
              <a:off x="4572000" y="4500570"/>
              <a:ext cx="2286016" cy="1500198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91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85786" y="630776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sz="1800" dirty="0" err="1" smtClean="0"/>
              <a:t>Angiari</a:t>
            </a:r>
            <a:r>
              <a:rPr lang="it-IT" sz="1800" dirty="0" smtClean="0"/>
              <a:t> - </a:t>
            </a:r>
            <a:r>
              <a:rPr lang="it-IT" sz="1800" dirty="0" err="1" smtClean="0"/>
              <a:t>ortofoto</a:t>
            </a:r>
            <a:r>
              <a:rPr lang="it-IT" sz="1800" dirty="0" smtClean="0"/>
              <a:t> 2012 incremento dell’11,9% dal 2007 al 2012 </a:t>
            </a:r>
            <a:endParaRPr lang="it-IT" sz="1800" dirty="0"/>
          </a:p>
        </p:txBody>
      </p:sp>
      <p:grpSp>
        <p:nvGrpSpPr>
          <p:cNvPr id="2" name="Gruppo 1"/>
          <p:cNvGrpSpPr/>
          <p:nvPr/>
        </p:nvGrpSpPr>
        <p:grpSpPr>
          <a:xfrm>
            <a:off x="755577" y="1227554"/>
            <a:ext cx="7634042" cy="5400000"/>
            <a:chOff x="755577" y="1227554"/>
            <a:chExt cx="7634042" cy="5400000"/>
          </a:xfrm>
        </p:grpSpPr>
        <p:pic>
          <p:nvPicPr>
            <p:cNvPr id="7170" name="Picture 2" descr="\\venezia\Condivisione\PTSC_dati\scambio_colleghi\asita 2015\ccs_ptrc\angiari12_121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7" y="1227554"/>
              <a:ext cx="7634042" cy="5400000"/>
            </a:xfrm>
            <a:prstGeom prst="rect">
              <a:avLst/>
            </a:prstGeom>
            <a:noFill/>
            <a:ln>
              <a:solidFill>
                <a:srgbClr val="FFFF00"/>
              </a:solidFill>
            </a:ln>
          </p:spPr>
        </p:pic>
        <p:sp>
          <p:nvSpPr>
            <p:cNvPr id="5" name="Ovale 4"/>
            <p:cNvSpPr/>
            <p:nvPr/>
          </p:nvSpPr>
          <p:spPr>
            <a:xfrm>
              <a:off x="4572000" y="4500570"/>
              <a:ext cx="2286016" cy="1500198"/>
            </a:xfrm>
            <a:prstGeom prst="ellipse">
              <a:avLst/>
            </a:prstGeom>
            <a:noFill/>
            <a:ln w="57150" cmpd="sng">
              <a:solidFill>
                <a:srgbClr val="FFFF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Carta della Copertura del Suolo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91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18208" y="2735049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i="1" dirty="0" smtClean="0"/>
              <a:t>Il Piano Territoriale Regionale di Coordinamento vigente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r>
              <a:rPr lang="it-IT" dirty="0" smtClean="0"/>
              <a:t>Nel vigente PTRC del 1992 le </a:t>
            </a:r>
            <a:r>
              <a:rPr lang="it-IT" dirty="0"/>
              <a:t>diverse aree sottoposte a tutela specifica, sono </a:t>
            </a:r>
            <a:r>
              <a:rPr lang="it-IT" dirty="0" smtClean="0"/>
              <a:t>ricondotte </a:t>
            </a:r>
            <a:r>
              <a:rPr lang="it-IT" dirty="0"/>
              <a:t>ad </a:t>
            </a:r>
            <a:r>
              <a:rPr lang="it-IT" dirty="0" smtClean="0"/>
              <a:t>unità introducendo </a:t>
            </a:r>
            <a:r>
              <a:rPr lang="it-IT" dirty="0"/>
              <a:t>quel sistema di destinazioni </a:t>
            </a:r>
            <a:r>
              <a:rPr lang="it-IT" dirty="0" smtClean="0"/>
              <a:t>d’uso, prescrizioni</a:t>
            </a:r>
            <a:r>
              <a:rPr lang="it-IT" dirty="0"/>
              <a:t>, vincoli e direttive, </a:t>
            </a:r>
            <a:r>
              <a:rPr lang="it-IT" dirty="0" smtClean="0"/>
              <a:t>funzionali </a:t>
            </a:r>
            <a:r>
              <a:rPr lang="it-IT" dirty="0"/>
              <a:t>alla </a:t>
            </a:r>
            <a:r>
              <a:rPr lang="it-IT" dirty="0" smtClean="0"/>
              <a:t>«valenza paesistica» delineata dalla </a:t>
            </a:r>
            <a:r>
              <a:rPr lang="it-IT" dirty="0"/>
              <a:t>L.R</a:t>
            </a:r>
            <a:r>
              <a:rPr lang="it-IT" dirty="0" smtClean="0"/>
              <a:t>. 9/86 in attuazione della L.S. 431/85</a:t>
            </a:r>
          </a:p>
        </p:txBody>
      </p:sp>
      <p:sp>
        <p:nvSpPr>
          <p:cNvPr id="4" name="Rettangolo 3"/>
          <p:cNvSpPr/>
          <p:nvPr/>
        </p:nvSpPr>
        <p:spPr>
          <a:xfrm>
            <a:off x="2267744" y="-2738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1944214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52004" y="585138"/>
            <a:ext cx="8196460" cy="616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dirty="0" smtClean="0"/>
              <a:t>Conclusioni</a:t>
            </a:r>
          </a:p>
          <a:p>
            <a:pPr algn="just">
              <a:buNone/>
            </a:pPr>
            <a:endParaRPr lang="it-IT" dirty="0"/>
          </a:p>
          <a:p>
            <a:pPr algn="just">
              <a:buNone/>
            </a:pPr>
            <a:r>
              <a:rPr lang="it-IT" sz="1800" b="1" dirty="0" smtClean="0"/>
              <a:t>Piano </a:t>
            </a:r>
            <a:r>
              <a:rPr lang="it-IT" sz="1800" b="1" dirty="0"/>
              <a:t>di Area delle Pianure e Valli grandi </a:t>
            </a:r>
            <a:r>
              <a:rPr lang="it-IT" sz="1800" b="1" dirty="0" smtClean="0"/>
              <a:t>veronesi </a:t>
            </a:r>
            <a:r>
              <a:rPr lang="it-IT" sz="1800" dirty="0" smtClean="0"/>
              <a:t>(vigente) l’analisi diacronica della CCS ha confermato:</a:t>
            </a:r>
          </a:p>
          <a:p>
            <a:pPr marL="742950" lvl="1" indent="-285750" algn="just"/>
            <a:r>
              <a:rPr lang="it-IT" sz="1800" dirty="0" smtClean="0"/>
              <a:t>le </a:t>
            </a:r>
            <a:r>
              <a:rPr lang="it-IT" sz="1800" dirty="0"/>
              <a:t>linee programmatiche delineate dallo strumento di </a:t>
            </a:r>
            <a:r>
              <a:rPr lang="it-IT" sz="1800" dirty="0" smtClean="0"/>
              <a:t>pianificazione;</a:t>
            </a:r>
          </a:p>
          <a:p>
            <a:pPr marL="742950" lvl="1" indent="-285750" algn="just"/>
            <a:r>
              <a:rPr lang="it-IT" sz="1800" dirty="0" smtClean="0"/>
              <a:t>il </a:t>
            </a:r>
            <a:r>
              <a:rPr lang="it-IT" sz="1800" dirty="0"/>
              <a:t>rafforzamento dell’armatura territoriale attraverso il </a:t>
            </a:r>
            <a:r>
              <a:rPr lang="it-IT" sz="1800" dirty="0" smtClean="0"/>
              <a:t>“sistema </a:t>
            </a:r>
            <a:r>
              <a:rPr lang="it-IT" sz="1800" dirty="0"/>
              <a:t>delle </a:t>
            </a:r>
            <a:r>
              <a:rPr lang="it-IT" sz="1800" dirty="0" smtClean="0"/>
              <a:t>città” (scopo principale del piano); dall’analisi </a:t>
            </a:r>
            <a:r>
              <a:rPr lang="it-IT" sz="1800" dirty="0"/>
              <a:t>del Database della Carta di Copertura del </a:t>
            </a:r>
            <a:r>
              <a:rPr lang="it-IT" sz="1800" dirty="0" smtClean="0"/>
              <a:t>Suolo ha confermato le politiche contenute nel Piano, nonostante il </a:t>
            </a:r>
            <a:r>
              <a:rPr lang="it-IT" sz="1800" dirty="0"/>
              <a:t>breve periodo intercorso tra l’approvazione del Piano e i dati a disposizione (efficacia del Piano dal 2010,  dati CCS 2007/2012</a:t>
            </a:r>
            <a:r>
              <a:rPr lang="it-IT" sz="1800" dirty="0" smtClean="0"/>
              <a:t>).</a:t>
            </a:r>
            <a:endParaRPr lang="it-IT" sz="1800" dirty="0"/>
          </a:p>
          <a:p>
            <a:pPr algn="just">
              <a:buNone/>
            </a:pPr>
            <a:endParaRPr lang="it-IT" sz="1800" b="1" dirty="0" smtClean="0"/>
          </a:p>
          <a:p>
            <a:pPr algn="just">
              <a:buNone/>
            </a:pPr>
            <a:r>
              <a:rPr lang="it-IT" sz="1800" b="1" dirty="0" smtClean="0"/>
              <a:t>Ambito dell’Alto Polesine</a:t>
            </a:r>
            <a:r>
              <a:rPr lang="it-IT" sz="1800" dirty="0" smtClean="0"/>
              <a:t> l’analisi </a:t>
            </a:r>
            <a:r>
              <a:rPr lang="it-IT" sz="1800" dirty="0"/>
              <a:t>diacronica </a:t>
            </a:r>
            <a:r>
              <a:rPr lang="it-IT" sz="1800" dirty="0" smtClean="0"/>
              <a:t>evidenzia:</a:t>
            </a:r>
          </a:p>
          <a:p>
            <a:pPr marL="742950" lvl="1" indent="-285750" algn="just"/>
            <a:r>
              <a:rPr lang="it-IT" sz="1800" dirty="0" smtClean="0"/>
              <a:t>come </a:t>
            </a:r>
            <a:r>
              <a:rPr lang="it-IT" sz="1800" dirty="0"/>
              <a:t>lo sviluppo della rete infrastrutturale e viaria abbia determinato una crescita delle relative aree urbane interessate</a:t>
            </a:r>
            <a:r>
              <a:rPr lang="it-IT" sz="1800" dirty="0" smtClean="0"/>
              <a:t>;</a:t>
            </a:r>
          </a:p>
          <a:p>
            <a:pPr marL="742950" lvl="1" indent="-285750" algn="just"/>
            <a:r>
              <a:rPr lang="it-IT" sz="1800" dirty="0" smtClean="0"/>
              <a:t>come queste </a:t>
            </a:r>
            <a:r>
              <a:rPr lang="it-IT" sz="1800" dirty="0"/>
              <a:t>analisi consentono di definire </a:t>
            </a:r>
            <a:r>
              <a:rPr lang="it-IT" sz="1800" dirty="0" smtClean="0"/>
              <a:t>politiche </a:t>
            </a:r>
            <a:r>
              <a:rPr lang="it-IT" sz="1800" dirty="0"/>
              <a:t>di pianificazione sostenibili coerenti con le tendenze in atto (crescita della mobilità e sviluppo dei centri urbani) e con le caratteristiche paesaggistico ambientali dell’ambito fluviale tra il fiume Adige e il Po, che il </a:t>
            </a:r>
            <a:r>
              <a:rPr lang="it-IT" sz="1800" dirty="0" smtClean="0"/>
              <a:t>futuro piano </a:t>
            </a:r>
            <a:r>
              <a:rPr lang="it-IT" sz="1800" dirty="0"/>
              <a:t>dovrà approfondire e sviluppare.</a:t>
            </a:r>
            <a:r>
              <a:rPr lang="it-IT" sz="1800" b="1" dirty="0"/>
              <a:t> </a:t>
            </a:r>
            <a:endParaRPr lang="it-IT" sz="1800" b="1" dirty="0" smtClean="0"/>
          </a:p>
          <a:p>
            <a:pPr marL="285750" indent="-285750" algn="just"/>
            <a:endParaRPr lang="it-IT" sz="1600" dirty="0"/>
          </a:p>
        </p:txBody>
      </p:sp>
      <p:sp>
        <p:nvSpPr>
          <p:cNvPr id="3" name="Rettangolo 2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Conclusioni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034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2195736" y="-27384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Conclusioni</a:t>
            </a:r>
            <a:endParaRPr lang="it-IT" sz="2400" i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Picture 4" descr="105SE_10000_N2_piancitta copy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4414" y="785794"/>
            <a:ext cx="2066924" cy="1800000"/>
          </a:xfrm>
          <a:prstGeom prst="rect">
            <a:avLst/>
          </a:prstGeom>
          <a:noFill/>
        </p:spPr>
      </p:pic>
      <p:pic>
        <p:nvPicPr>
          <p:cNvPr id="11" name="Picture 5" descr="167SE_10000_N2_piancampagna copy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38378" y="1289031"/>
            <a:ext cx="2059129" cy="1800000"/>
          </a:xfrm>
          <a:prstGeom prst="rect">
            <a:avLst/>
          </a:prstGeom>
          <a:noFill/>
        </p:spPr>
      </p:pic>
      <p:pic>
        <p:nvPicPr>
          <p:cNvPr id="12" name="Picture 6" descr="124SE_10000_N2_collina copy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33753" y="1865294"/>
            <a:ext cx="2060970" cy="1800000"/>
          </a:xfrm>
          <a:prstGeom prst="rect">
            <a:avLst/>
          </a:prstGeom>
          <a:noFill/>
        </p:spPr>
      </p:pic>
      <p:pic>
        <p:nvPicPr>
          <p:cNvPr id="13" name="Picture 7" descr="029SO copy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598965" y="2512994"/>
            <a:ext cx="2068761" cy="1800000"/>
          </a:xfrm>
          <a:prstGeom prst="rect">
            <a:avLst/>
          </a:prstGeom>
          <a:noFill/>
        </p:spPr>
      </p:pic>
      <p:pic>
        <p:nvPicPr>
          <p:cNvPr id="14" name="Picture 8" descr="Layout01_10000_128100_400dpi copy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765778" y="3162281"/>
            <a:ext cx="2060970" cy="1800000"/>
          </a:xfrm>
          <a:prstGeom prst="rect">
            <a:avLst/>
          </a:prstGeom>
          <a:noFill/>
        </p:spPr>
      </p:pic>
      <p:sp>
        <p:nvSpPr>
          <p:cNvPr id="2" name="Rettangolo 1"/>
          <p:cNvSpPr/>
          <p:nvPr/>
        </p:nvSpPr>
        <p:spPr>
          <a:xfrm>
            <a:off x="785786" y="5143512"/>
            <a:ext cx="78196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sz="1600" dirty="0"/>
              <a:t>La Carta di Copertura del Suolo </a:t>
            </a:r>
            <a:r>
              <a:rPr lang="it-IT" sz="1600" dirty="0" smtClean="0"/>
              <a:t>costantemente aggiornata, </a:t>
            </a:r>
            <a:r>
              <a:rPr lang="it-IT" sz="1600" dirty="0"/>
              <a:t>diventa </a:t>
            </a:r>
            <a:r>
              <a:rPr lang="it-IT" sz="1600" dirty="0" smtClean="0"/>
              <a:t>strumento </a:t>
            </a:r>
            <a:r>
              <a:rPr lang="it-IT" sz="1600" dirty="0"/>
              <a:t>di supporto alla pianificazione, </a:t>
            </a:r>
            <a:r>
              <a:rPr lang="it-IT" sz="1600" dirty="0" smtClean="0"/>
              <a:t>permettendo di leggere le trasformazioni del </a:t>
            </a:r>
            <a:r>
              <a:rPr lang="it-IT" sz="1600" dirty="0"/>
              <a:t>territorio </a:t>
            </a:r>
            <a:r>
              <a:rPr lang="it-IT" sz="1600" dirty="0" smtClean="0"/>
              <a:t>nel </a:t>
            </a:r>
            <a:r>
              <a:rPr lang="it-IT" sz="1600" dirty="0"/>
              <a:t>tempo e comprendere le fasi evolutive in </a:t>
            </a:r>
            <a:r>
              <a:rPr lang="it-IT" sz="1600" dirty="0" smtClean="0"/>
              <a:t>atto e in </a:t>
            </a:r>
            <a:r>
              <a:rPr lang="it-IT" sz="1600" dirty="0"/>
              <a:t>accordo con i principi </a:t>
            </a:r>
            <a:r>
              <a:rPr lang="it-IT" sz="1600" b="1" dirty="0" smtClean="0"/>
              <a:t>dell’art</a:t>
            </a:r>
            <a:r>
              <a:rPr lang="it-IT" sz="1600" b="1" dirty="0"/>
              <a:t>. 1</a:t>
            </a:r>
            <a:r>
              <a:rPr lang="it-IT" sz="1600" b="1" dirty="0" smtClean="0"/>
              <a:t>  della L.R. 11/04</a:t>
            </a:r>
            <a:r>
              <a:rPr lang="it-IT" sz="1600" dirty="0" smtClean="0"/>
              <a:t>, aiuta la </a:t>
            </a:r>
            <a:r>
              <a:rPr lang="it-IT" sz="1600" dirty="0"/>
              <a:t>definizione  delle </a:t>
            </a:r>
            <a:r>
              <a:rPr lang="it-IT" sz="1600" i="1" dirty="0"/>
              <a:t>«</a:t>
            </a:r>
            <a:r>
              <a:rPr lang="it-IT" sz="1600" b="1" i="1" dirty="0"/>
              <a:t>regole per l’uso dei suoli secondo criteri di prevenzione e riduzione o di eliminazione dei rischi, di efficienza ambientale e di riqualificazione </a:t>
            </a:r>
            <a:r>
              <a:rPr lang="it-IT" sz="1600" b="1" i="1" dirty="0" smtClean="0"/>
              <a:t>territoriale</a:t>
            </a:r>
            <a:r>
              <a:rPr lang="it-IT" sz="1600" i="1" dirty="0" smtClean="0"/>
              <a:t>»</a:t>
            </a:r>
            <a:r>
              <a:rPr lang="it-IT" sz="1600" dirty="0" smtClean="0"/>
              <a:t>.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9511647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32992" y="54868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3600" b="1" dirty="0" smtClean="0"/>
              <a:t>Informazioni</a:t>
            </a:r>
            <a:endParaRPr lang="it-IT" sz="3600" b="1" dirty="0"/>
          </a:p>
        </p:txBody>
      </p:sp>
      <p:sp>
        <p:nvSpPr>
          <p:cNvPr id="4" name="Rettangolo 3"/>
          <p:cNvSpPr/>
          <p:nvPr/>
        </p:nvSpPr>
        <p:spPr>
          <a:xfrm>
            <a:off x="3491880" y="1124744"/>
            <a:ext cx="4176464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600" i="1" dirty="0" smtClean="0"/>
              <a:t>Info pianificazione</a:t>
            </a:r>
          </a:p>
          <a:p>
            <a:pPr>
              <a:buNone/>
            </a:pPr>
            <a:r>
              <a:rPr lang="it-IT" sz="1800" i="1" dirty="0" smtClean="0">
                <a:hlinkClick r:id="rId2"/>
              </a:rPr>
              <a:t>www.ptrc.it</a:t>
            </a:r>
            <a:endParaRPr lang="it-IT" sz="1800" i="1" dirty="0" smtClean="0"/>
          </a:p>
          <a:p>
            <a:pPr>
              <a:buNone/>
            </a:pPr>
            <a:r>
              <a:rPr lang="it-IT" sz="1600" i="1" dirty="0" smtClean="0"/>
              <a:t>Info copertura del suolo:</a:t>
            </a:r>
            <a:r>
              <a:rPr lang="it-IT" sz="1800" i="1" dirty="0" smtClean="0"/>
              <a:t> </a:t>
            </a:r>
          </a:p>
          <a:p>
            <a:pPr>
              <a:buNone/>
            </a:pPr>
            <a:r>
              <a:rPr lang="it-IT" sz="1800" i="1" u="sng" dirty="0" smtClean="0">
                <a:hlinkClick r:id="rId3"/>
              </a:rPr>
              <a:t>http</a:t>
            </a:r>
            <a:r>
              <a:rPr lang="it-IT" sz="1800" i="1" u="sng" dirty="0">
                <a:hlinkClick r:id="rId3"/>
              </a:rPr>
              <a:t>://idt.regione.veneto.it</a:t>
            </a:r>
            <a:endParaRPr lang="it-IT" sz="1800" i="1" dirty="0"/>
          </a:p>
        </p:txBody>
      </p:sp>
      <p:sp>
        <p:nvSpPr>
          <p:cNvPr id="6" name="Rettangolo 5"/>
          <p:cNvSpPr/>
          <p:nvPr/>
        </p:nvSpPr>
        <p:spPr>
          <a:xfrm>
            <a:off x="827584" y="2500306"/>
            <a:ext cx="6480720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b="1" dirty="0" smtClean="0"/>
              <a:t>Massimo Foccardi</a:t>
            </a:r>
            <a:endParaRPr lang="it-IT" sz="1400" b="1" dirty="0"/>
          </a:p>
          <a:p>
            <a:pPr>
              <a:buNone/>
            </a:pPr>
            <a:r>
              <a:rPr lang="it-IT" sz="1200" i="1" dirty="0"/>
              <a:t>Sezione Pianificazione Territoriale Strategica e Cartografia</a:t>
            </a:r>
          </a:p>
          <a:p>
            <a:pPr>
              <a:buNone/>
            </a:pPr>
            <a:r>
              <a:rPr lang="it-IT" sz="1200" i="1" dirty="0"/>
              <a:t>Settore Pianificazione territoriale e osservatorio pianificazione</a:t>
            </a:r>
          </a:p>
          <a:p>
            <a:pPr>
              <a:buNone/>
            </a:pPr>
            <a:r>
              <a:rPr lang="it-IT" sz="1200" i="1" dirty="0" smtClean="0"/>
              <a:t>massimo.foccardi@regione.veneto.it</a:t>
            </a:r>
            <a:endParaRPr lang="it-IT" sz="1200" i="1" dirty="0"/>
          </a:p>
        </p:txBody>
      </p:sp>
      <p:sp>
        <p:nvSpPr>
          <p:cNvPr id="7" name="Rettangolo 6"/>
          <p:cNvSpPr/>
          <p:nvPr/>
        </p:nvSpPr>
        <p:spPr>
          <a:xfrm>
            <a:off x="827584" y="4598663"/>
            <a:ext cx="7344816" cy="1926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b="1" dirty="0" smtClean="0"/>
              <a:t>Alberto Miotto</a:t>
            </a:r>
            <a:endParaRPr lang="it-IT" sz="1400" dirty="0"/>
          </a:p>
          <a:p>
            <a:pPr>
              <a:buNone/>
            </a:pPr>
            <a:r>
              <a:rPr lang="it-IT" sz="1200" dirty="0"/>
              <a:t>Sezione Pianificazione Territoriale Strategica e Cartografia</a:t>
            </a:r>
          </a:p>
          <a:p>
            <a:pPr>
              <a:buNone/>
            </a:pPr>
            <a:r>
              <a:rPr lang="it-IT" sz="1200" i="1" dirty="0" smtClean="0"/>
              <a:t>Ufficio PTRC e Piani di Area - </a:t>
            </a:r>
            <a:r>
              <a:rPr lang="it-IT" sz="1200" i="1" dirty="0"/>
              <a:t>Settore Pianificazione territoriale e osservatorio </a:t>
            </a:r>
            <a:r>
              <a:rPr lang="it-IT" sz="1200" i="1" dirty="0" smtClean="0"/>
              <a:t>pianificazione</a:t>
            </a:r>
            <a:endParaRPr lang="it-IT" sz="1200" dirty="0"/>
          </a:p>
          <a:p>
            <a:pPr>
              <a:buNone/>
            </a:pPr>
            <a:r>
              <a:rPr lang="it-IT" sz="1200" i="1" dirty="0" smtClean="0">
                <a:hlinkClick r:id="rId4"/>
              </a:rPr>
              <a:t>alberto.miotto@regione.veneto.it</a:t>
            </a:r>
            <a:endParaRPr lang="it-IT" sz="1200" i="1" dirty="0" smtClean="0"/>
          </a:p>
          <a:p>
            <a:pPr>
              <a:buNone/>
            </a:pPr>
            <a:r>
              <a:rPr lang="it-IT" sz="1400" b="1" dirty="0" smtClean="0"/>
              <a:t>Delio Brentan</a:t>
            </a:r>
            <a:endParaRPr lang="it-IT" sz="1400" dirty="0"/>
          </a:p>
          <a:p>
            <a:pPr>
              <a:buNone/>
            </a:pPr>
            <a:r>
              <a:rPr lang="it-IT" sz="1200" dirty="0"/>
              <a:t>Sezione Pianificazione Territoriale Strategica e Cartografia</a:t>
            </a:r>
          </a:p>
          <a:p>
            <a:pPr>
              <a:buNone/>
            </a:pPr>
            <a:r>
              <a:rPr lang="it-IT" sz="1200" i="1" dirty="0" smtClean="0"/>
              <a:t>Ufficio </a:t>
            </a:r>
            <a:r>
              <a:rPr lang="it-IT" sz="1200" i="1" dirty="0"/>
              <a:t>PTRC e Piani di </a:t>
            </a:r>
            <a:r>
              <a:rPr lang="it-IT" sz="1200" i="1" dirty="0" smtClean="0"/>
              <a:t>Area - </a:t>
            </a:r>
            <a:r>
              <a:rPr lang="it-IT" sz="1200" i="1" dirty="0"/>
              <a:t>Settore Pianificazione territoriale e osservatorio </a:t>
            </a:r>
            <a:r>
              <a:rPr lang="it-IT" sz="1200" i="1" dirty="0" smtClean="0"/>
              <a:t>pianificazione</a:t>
            </a:r>
            <a:endParaRPr lang="it-IT" sz="1200" dirty="0" smtClean="0"/>
          </a:p>
          <a:p>
            <a:pPr>
              <a:buNone/>
            </a:pPr>
            <a:r>
              <a:rPr lang="it-IT" sz="1200" i="1" dirty="0" smtClean="0">
                <a:hlinkClick r:id="rId5"/>
              </a:rPr>
              <a:t>delio.brentan@regione.veneto.it</a:t>
            </a:r>
            <a:endParaRPr lang="it-IT" sz="1200" i="1" dirty="0" smtClean="0"/>
          </a:p>
        </p:txBody>
      </p:sp>
      <p:sp>
        <p:nvSpPr>
          <p:cNvPr id="8" name="Rettangolo 7"/>
          <p:cNvSpPr/>
          <p:nvPr/>
        </p:nvSpPr>
        <p:spPr>
          <a:xfrm>
            <a:off x="827584" y="3501008"/>
            <a:ext cx="7776864" cy="100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b="1" dirty="0"/>
              <a:t>Monica </a:t>
            </a:r>
            <a:r>
              <a:rPr lang="it-IT" sz="1400" b="1" dirty="0" smtClean="0"/>
              <a:t>Cestaro</a:t>
            </a:r>
          </a:p>
          <a:p>
            <a:pPr>
              <a:buNone/>
            </a:pPr>
            <a:r>
              <a:rPr lang="it-IT" sz="1200" dirty="0" smtClean="0"/>
              <a:t>Sezione </a:t>
            </a:r>
            <a:r>
              <a:rPr lang="it-IT" sz="1200" dirty="0"/>
              <a:t>Pianificazione Territoriale Strategica e Cartografia</a:t>
            </a:r>
          </a:p>
          <a:p>
            <a:pPr>
              <a:buNone/>
            </a:pPr>
            <a:r>
              <a:rPr lang="it-IT" sz="1200" i="1" dirty="0"/>
              <a:t>Settore Pianificazione territoriale e osservatorio pianificazione</a:t>
            </a:r>
          </a:p>
          <a:p>
            <a:pPr>
              <a:buNone/>
            </a:pPr>
            <a:r>
              <a:rPr lang="it-IT" sz="1200" i="1" dirty="0" smtClean="0"/>
              <a:t>monica.cestaro@regione.veneto.it</a:t>
            </a:r>
            <a:endParaRPr lang="it-IT" sz="1200" i="1" dirty="0"/>
          </a:p>
        </p:txBody>
      </p:sp>
      <p:pic>
        <p:nvPicPr>
          <p:cNvPr id="9" name="Picture 15" descr="asita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8143900" y="-24"/>
            <a:ext cx="676250" cy="469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53968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79" y="1708940"/>
            <a:ext cx="5447541" cy="4456364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755576" y="692696"/>
            <a:ext cx="353096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it-IT" b="1" dirty="0" smtClean="0"/>
              <a:t>PTRC Vigente </a:t>
            </a:r>
            <a:r>
              <a:rPr lang="it-IT" sz="1600" dirty="0" smtClean="0"/>
              <a:t>(</a:t>
            </a:r>
            <a:r>
              <a:rPr lang="it-IT" sz="1600" dirty="0" err="1"/>
              <a:t>Pcr</a:t>
            </a:r>
            <a:r>
              <a:rPr lang="it-IT" sz="1600" dirty="0"/>
              <a:t> 382 del </a:t>
            </a:r>
            <a:r>
              <a:rPr lang="it-IT" sz="1600" dirty="0" smtClean="0"/>
              <a:t>28/05/92)</a:t>
            </a:r>
          </a:p>
          <a:p>
            <a:pPr>
              <a:buNone/>
            </a:pPr>
            <a:r>
              <a:rPr lang="it-IT" b="1" i="1" dirty="0" smtClean="0"/>
              <a:t/>
            </a:r>
            <a:br>
              <a:rPr lang="it-IT" b="1" i="1" dirty="0" smtClean="0"/>
            </a:br>
            <a:r>
              <a:rPr lang="it-IT" b="1" i="1" dirty="0" smtClean="0"/>
              <a:t>Sistema insediativo</a:t>
            </a:r>
            <a:endParaRPr lang="it-IT" b="1" i="1" dirty="0"/>
          </a:p>
        </p:txBody>
      </p:sp>
      <p:sp>
        <p:nvSpPr>
          <p:cNvPr id="4" name="Rettangolo 3"/>
          <p:cNvSpPr/>
          <p:nvPr/>
        </p:nvSpPr>
        <p:spPr>
          <a:xfrm>
            <a:off x="683568" y="1700808"/>
            <a:ext cx="2808312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it-IT" sz="1800" dirty="0" smtClean="0"/>
          </a:p>
          <a:p>
            <a:pPr algn="just">
              <a:buNone/>
            </a:pPr>
            <a:r>
              <a:rPr lang="it-IT" sz="1800" dirty="0" smtClean="0"/>
              <a:t>Il piano ha riconosciuto nelle </a:t>
            </a:r>
            <a:r>
              <a:rPr lang="it-IT" sz="1800" i="1" dirty="0" smtClean="0"/>
              <a:t>“aree centrali</a:t>
            </a:r>
            <a:r>
              <a:rPr lang="it-IT" sz="1800" i="1" dirty="0"/>
              <a:t>” </a:t>
            </a:r>
            <a:r>
              <a:rPr lang="it-IT" sz="1800" dirty="0" smtClean="0"/>
              <a:t>le strutture </a:t>
            </a:r>
            <a:r>
              <a:rPr lang="it-IT" sz="1800" dirty="0"/>
              <a:t>insediative più complesse e dinamiche, i luoghi dove </a:t>
            </a:r>
            <a:r>
              <a:rPr lang="it-IT" sz="1800" dirty="0" smtClean="0"/>
              <a:t>si è </a:t>
            </a:r>
            <a:r>
              <a:rPr lang="it-IT" sz="1800" dirty="0"/>
              <a:t>localizzata la quota più rilevante dello sviluppo e dove la collettività regionale </a:t>
            </a:r>
            <a:r>
              <a:rPr lang="it-IT" sz="1800" dirty="0" smtClean="0"/>
              <a:t>ha promosso l’inserimento </a:t>
            </a:r>
            <a:r>
              <a:rPr lang="it-IT" sz="1800" dirty="0"/>
              <a:t>e la crescita di nuove strutture di servizio per la produzione </a:t>
            </a:r>
            <a:r>
              <a:rPr lang="it-IT" sz="1800" dirty="0" smtClean="0"/>
              <a:t>e per </a:t>
            </a:r>
            <a:r>
              <a:rPr lang="it-IT" sz="1800" dirty="0"/>
              <a:t>il sostegno del processo di crescita economica e sociale.</a:t>
            </a:r>
          </a:p>
        </p:txBody>
      </p:sp>
      <p:sp>
        <p:nvSpPr>
          <p:cNvPr id="6" name="Rettangolo 5"/>
          <p:cNvSpPr/>
          <p:nvPr/>
        </p:nvSpPr>
        <p:spPr>
          <a:xfrm>
            <a:off x="2267744" y="1500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2276143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851" y="1792907"/>
            <a:ext cx="5504637" cy="4536504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55576" y="620688"/>
            <a:ext cx="482292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it-IT" b="1" dirty="0" smtClean="0"/>
              <a:t>PTRC Vigente </a:t>
            </a:r>
            <a:r>
              <a:rPr lang="it-IT" sz="1600" dirty="0" smtClean="0"/>
              <a:t>(approvato con </a:t>
            </a:r>
            <a:r>
              <a:rPr lang="it-IT" sz="1600" dirty="0" err="1" smtClean="0"/>
              <a:t>Pcr</a:t>
            </a:r>
            <a:r>
              <a:rPr lang="it-IT" sz="1600" dirty="0" smtClean="0"/>
              <a:t> </a:t>
            </a:r>
            <a:r>
              <a:rPr lang="it-IT" sz="1600" dirty="0"/>
              <a:t>382 del </a:t>
            </a:r>
            <a:r>
              <a:rPr lang="it-IT" sz="1600" dirty="0" smtClean="0"/>
              <a:t>28/05/92) </a:t>
            </a:r>
          </a:p>
          <a:p>
            <a:pPr>
              <a:buNone/>
            </a:pPr>
            <a:endParaRPr lang="it-IT" dirty="0"/>
          </a:p>
          <a:p>
            <a:pPr>
              <a:buNone/>
            </a:pPr>
            <a:r>
              <a:rPr lang="it-IT" b="1" i="1" dirty="0" smtClean="0"/>
              <a:t>Articolazione del Piano</a:t>
            </a:r>
            <a:endParaRPr lang="it-IT" b="1" i="1" dirty="0"/>
          </a:p>
        </p:txBody>
      </p:sp>
      <p:sp>
        <p:nvSpPr>
          <p:cNvPr id="4" name="Rettangolo 3"/>
          <p:cNvSpPr/>
          <p:nvPr/>
        </p:nvSpPr>
        <p:spPr>
          <a:xfrm>
            <a:off x="755576" y="1873621"/>
            <a:ext cx="2704275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800" dirty="0" smtClean="0"/>
              <a:t>Il piano ha specificato gli </a:t>
            </a:r>
            <a:r>
              <a:rPr lang="it-IT" sz="1800" dirty="0"/>
              <a:t>indirizzi e le direttive per il sistema </a:t>
            </a:r>
            <a:r>
              <a:rPr lang="it-IT" sz="1800" dirty="0" smtClean="0"/>
              <a:t>ambientale attraverso </a:t>
            </a:r>
            <a:r>
              <a:rPr lang="it-IT" sz="1800" dirty="0"/>
              <a:t>singoli </a:t>
            </a:r>
            <a:r>
              <a:rPr lang="it-IT" sz="1800" i="1" dirty="0"/>
              <a:t>Piani di Area</a:t>
            </a:r>
            <a:r>
              <a:rPr lang="it-IT" sz="1800" dirty="0"/>
              <a:t>.</a:t>
            </a:r>
          </a:p>
          <a:p>
            <a:pPr>
              <a:buNone/>
            </a:pPr>
            <a:r>
              <a:rPr lang="it-IT" sz="1800" dirty="0"/>
              <a:t>Il territorio del Veneto </a:t>
            </a:r>
            <a:r>
              <a:rPr lang="it-IT" sz="1800" dirty="0" smtClean="0"/>
              <a:t>è stato sottoposto alla </a:t>
            </a:r>
            <a:r>
              <a:rPr lang="it-IT" sz="1800" dirty="0"/>
              <a:t>redazione di </a:t>
            </a:r>
            <a:r>
              <a:rPr lang="it-IT" sz="1800" b="1" i="1" dirty="0"/>
              <a:t>Piani di Area </a:t>
            </a:r>
            <a:r>
              <a:rPr lang="it-IT" sz="1800" b="1" i="1" dirty="0" smtClean="0"/>
              <a:t>con valenza </a:t>
            </a:r>
            <a:r>
              <a:rPr lang="it-IT" sz="1800" b="1" i="1" dirty="0"/>
              <a:t>paesistica</a:t>
            </a:r>
            <a:r>
              <a:rPr lang="it-IT" sz="1800" dirty="0"/>
              <a:t>; questa attribuzione </a:t>
            </a:r>
            <a:r>
              <a:rPr lang="it-IT" sz="1800" dirty="0" smtClean="0"/>
              <a:t>è derivata </a:t>
            </a:r>
            <a:r>
              <a:rPr lang="it-IT" sz="1800" dirty="0"/>
              <a:t>dal riconoscimento dell'esistenza di </a:t>
            </a:r>
            <a:r>
              <a:rPr lang="it-IT" sz="1800" dirty="0" smtClean="0"/>
              <a:t>caratteri peculiari </a:t>
            </a:r>
            <a:r>
              <a:rPr lang="it-IT" sz="1800" dirty="0"/>
              <a:t>che </a:t>
            </a:r>
            <a:r>
              <a:rPr lang="it-IT" sz="1800" dirty="0" smtClean="0"/>
              <a:t>sono stati </a:t>
            </a:r>
            <a:r>
              <a:rPr lang="it-IT" sz="1800" dirty="0"/>
              <a:t>adeguatamente tutelati e </a:t>
            </a:r>
            <a:r>
              <a:rPr lang="it-IT" sz="1800" dirty="0" smtClean="0"/>
              <a:t>protetti</a:t>
            </a:r>
            <a:endParaRPr lang="it-IT" sz="1800" dirty="0"/>
          </a:p>
        </p:txBody>
      </p:sp>
      <p:sp>
        <p:nvSpPr>
          <p:cNvPr id="5" name="Rettangolo 4"/>
          <p:cNvSpPr/>
          <p:nvPr/>
        </p:nvSpPr>
        <p:spPr>
          <a:xfrm>
            <a:off x="2267744" y="1500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422982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18208" y="2571288"/>
            <a:ext cx="79208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b="1" i="1" dirty="0" smtClean="0"/>
              <a:t>Il nuovo Piano Territoriale Regionale di Coordinamento</a:t>
            </a:r>
          </a:p>
          <a:p>
            <a:pPr algn="just">
              <a:buNone/>
            </a:pPr>
            <a:endParaRPr lang="it-IT" dirty="0" smtClean="0"/>
          </a:p>
          <a:p>
            <a:pPr algn="just">
              <a:buNone/>
            </a:pPr>
            <a:r>
              <a:rPr lang="it-IT" dirty="0" smtClean="0"/>
              <a:t>La </a:t>
            </a:r>
            <a:r>
              <a:rPr lang="it-IT" dirty="0"/>
              <a:t>valenza paesaggistica attribuita al </a:t>
            </a:r>
            <a:r>
              <a:rPr lang="it-IT" dirty="0" smtClean="0"/>
              <a:t>nuovo PTRC adottato nel 2009 </a:t>
            </a:r>
            <a:r>
              <a:rPr lang="it-IT" dirty="0"/>
              <a:t>contribuisce ad esplicitare lo </a:t>
            </a:r>
            <a:r>
              <a:rPr lang="it-IT" u="sng" dirty="0"/>
              <a:t>stretto legame esistente tra paesaggio e territorio</a:t>
            </a:r>
            <a:r>
              <a:rPr lang="it-IT" dirty="0"/>
              <a:t>, e fa comprendere come sia oggi impensabile scindere la pianificazione territoriale da quella </a:t>
            </a:r>
            <a:r>
              <a:rPr lang="it-IT" dirty="0" smtClean="0"/>
              <a:t>paesaggistica, proprio </a:t>
            </a:r>
            <a:r>
              <a:rPr lang="it-IT" dirty="0"/>
              <a:t>per dare maggiore efficacia alle azioni di contenimento del consumo del </a:t>
            </a:r>
            <a:r>
              <a:rPr lang="it-IT" dirty="0" smtClean="0"/>
              <a:t>suolo</a:t>
            </a:r>
          </a:p>
        </p:txBody>
      </p:sp>
      <p:sp>
        <p:nvSpPr>
          <p:cNvPr id="4" name="Rettangolo 3"/>
          <p:cNvSpPr/>
          <p:nvPr/>
        </p:nvSpPr>
        <p:spPr>
          <a:xfrm>
            <a:off x="2267744" y="1500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2846674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3569" y="796642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dirty="0" smtClean="0"/>
              <a:t>NUOVO PTRC 2009 </a:t>
            </a:r>
            <a:r>
              <a:rPr lang="it-IT" sz="1600" dirty="0" smtClean="0"/>
              <a:t>(adottato con Dgr </a:t>
            </a:r>
            <a:r>
              <a:rPr lang="it-IT" sz="1600" dirty="0"/>
              <a:t>372 del 17/02/09</a:t>
            </a:r>
            <a:r>
              <a:rPr lang="it-IT" sz="1600" dirty="0" smtClean="0"/>
              <a:t>)</a:t>
            </a:r>
            <a:endParaRPr lang="it-IT" sz="1600" dirty="0"/>
          </a:p>
          <a:p>
            <a:pPr>
              <a:buNone/>
            </a:pPr>
            <a:r>
              <a:rPr lang="it-IT" b="1" i="1" dirty="0" smtClean="0"/>
              <a:t>Uso del Suolo</a:t>
            </a:r>
            <a:endParaRPr lang="it-IT" b="1" i="1" dirty="0"/>
          </a:p>
        </p:txBody>
      </p:sp>
      <p:sp>
        <p:nvSpPr>
          <p:cNvPr id="2" name="Rettangolo 1"/>
          <p:cNvSpPr/>
          <p:nvPr/>
        </p:nvSpPr>
        <p:spPr>
          <a:xfrm>
            <a:off x="683568" y="1928802"/>
            <a:ext cx="4176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it-IT" sz="1800" i="1" dirty="0" smtClean="0"/>
              <a:t>Per </a:t>
            </a:r>
            <a:r>
              <a:rPr lang="it-IT" sz="1800" i="1" dirty="0"/>
              <a:t>quanto riguarda l’uso del suolo, il Piano mira a gestire il processo di urbanizzazione attraverso misure specifiche per proteggere gli spazi aperti, la buona terra e la matrice agricola del territorio, interventi di tutela per gli spazi montani e collinari, azioni volte alla salvaguardia dei varchi liberi da edificazione ed un’estesa opera di riordino territoriale e di insediamento sostenibile.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96642"/>
            <a:ext cx="4032448" cy="567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ttangolo 5"/>
          <p:cNvSpPr/>
          <p:nvPr/>
        </p:nvSpPr>
        <p:spPr>
          <a:xfrm>
            <a:off x="2267744" y="15007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3076667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3377" y="1052736"/>
            <a:ext cx="3806942" cy="54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83568" y="620688"/>
            <a:ext cx="41044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it-IT" b="1" dirty="0" smtClean="0"/>
              <a:t>NUOVO PTRC 2009 </a:t>
            </a:r>
            <a:r>
              <a:rPr lang="it-IT" sz="1600" dirty="0" smtClean="0"/>
              <a:t>(adottato Dgr 372 </a:t>
            </a:r>
            <a:r>
              <a:rPr lang="it-IT" sz="1600" dirty="0"/>
              <a:t>del </a:t>
            </a:r>
            <a:r>
              <a:rPr lang="it-IT" sz="1600" dirty="0" smtClean="0"/>
              <a:t>17/02/09)</a:t>
            </a:r>
            <a:endParaRPr lang="it-IT" dirty="0"/>
          </a:p>
          <a:p>
            <a:pPr>
              <a:buNone/>
            </a:pPr>
            <a:r>
              <a:rPr lang="it-IT" b="1" i="1" dirty="0" smtClean="0"/>
              <a:t>Crescita sociale e culturale</a:t>
            </a:r>
            <a:endParaRPr lang="it-IT" b="1" i="1" dirty="0"/>
          </a:p>
        </p:txBody>
      </p:sp>
      <p:sp>
        <p:nvSpPr>
          <p:cNvPr id="2" name="Rettangolo 1"/>
          <p:cNvSpPr/>
          <p:nvPr/>
        </p:nvSpPr>
        <p:spPr>
          <a:xfrm>
            <a:off x="683568" y="1700808"/>
            <a:ext cx="4339809" cy="4345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1400" i="1" dirty="0" smtClean="0"/>
              <a:t>il </a:t>
            </a:r>
            <a:r>
              <a:rPr lang="it-IT" sz="1400" i="1" dirty="0"/>
              <a:t>PTRC riconosce e valorizza i beni culturali e tradizionali che </a:t>
            </a:r>
            <a:r>
              <a:rPr lang="it-IT" sz="1400" i="1" dirty="0" smtClean="0"/>
              <a:t>caratterizzano il </a:t>
            </a:r>
            <a:r>
              <a:rPr lang="it-IT" sz="1400" i="1" dirty="0"/>
              <a:t>territorio regionale, mettendo in luce la ricchezza del patrimonio </a:t>
            </a:r>
            <a:r>
              <a:rPr lang="it-IT" sz="1400" i="1" dirty="0" smtClean="0"/>
              <a:t>e </a:t>
            </a:r>
            <a:r>
              <a:rPr lang="it-IT" sz="1400" i="1" dirty="0"/>
              <a:t>le sue enormi </a:t>
            </a:r>
            <a:r>
              <a:rPr lang="it-IT" sz="1400" i="1" dirty="0" smtClean="0"/>
              <a:t>potenzialità. </a:t>
            </a:r>
          </a:p>
          <a:p>
            <a:pPr>
              <a:buNone/>
            </a:pPr>
            <a:r>
              <a:rPr lang="it-IT" sz="1400" i="1" dirty="0" smtClean="0"/>
              <a:t>Sono </a:t>
            </a:r>
            <a:r>
              <a:rPr lang="it-IT" sz="1400" i="1" dirty="0"/>
              <a:t>gli elementi di rilevante interesse culturale che disegnano il territorio veneto, </a:t>
            </a:r>
            <a:r>
              <a:rPr lang="it-IT" sz="1400" i="1" dirty="0" smtClean="0"/>
              <a:t>sia puntualmente che </a:t>
            </a:r>
            <a:r>
              <a:rPr lang="it-IT" sz="1400" i="1" dirty="0"/>
              <a:t>come rete di relazioni, aumentandone il valore identitario e </a:t>
            </a:r>
            <a:r>
              <a:rPr lang="it-IT" sz="1400" i="1" dirty="0" smtClean="0"/>
              <a:t>patrimoniale.</a:t>
            </a:r>
            <a:endParaRPr lang="it-IT" sz="1400" i="1" dirty="0"/>
          </a:p>
          <a:p>
            <a:pPr marL="285750" indent="-285750">
              <a:buFontTx/>
              <a:buChar char="-"/>
            </a:pPr>
            <a:r>
              <a:rPr lang="it-IT" sz="1400" i="1" dirty="0"/>
              <a:t>i</a:t>
            </a:r>
            <a:r>
              <a:rPr lang="it-IT" sz="1400" i="1" dirty="0" smtClean="0"/>
              <a:t> </a:t>
            </a:r>
            <a:r>
              <a:rPr lang="it-IT" sz="1400" i="1" dirty="0"/>
              <a:t>beni paesaggistici di cui al D.Lgs. 42/04,</a:t>
            </a:r>
          </a:p>
          <a:p>
            <a:pPr marL="285750" indent="-285750">
              <a:buFontTx/>
              <a:buChar char="-"/>
            </a:pPr>
            <a:r>
              <a:rPr lang="it-IT" sz="1400" i="1" dirty="0"/>
              <a:t>i siti patrimonio dell’Unesco,</a:t>
            </a:r>
          </a:p>
          <a:p>
            <a:pPr marL="285750" indent="-285750">
              <a:buFontTx/>
              <a:buChar char="-"/>
            </a:pPr>
            <a:r>
              <a:rPr lang="it-IT" sz="1400" i="1" dirty="0"/>
              <a:t>le ville venete e del Palladio,</a:t>
            </a:r>
          </a:p>
          <a:p>
            <a:pPr marL="285750" indent="-285750">
              <a:buFontTx/>
              <a:buChar char="-"/>
            </a:pPr>
            <a:r>
              <a:rPr lang="it-IT" sz="1400" i="1" dirty="0"/>
              <a:t>i parchi e i giardini di rilevanza paesaggistica,</a:t>
            </a:r>
          </a:p>
          <a:p>
            <a:pPr marL="285750" indent="-285750">
              <a:buFontTx/>
              <a:buChar char="-"/>
            </a:pPr>
            <a:r>
              <a:rPr lang="it-IT" sz="1400" i="1" dirty="0"/>
              <a:t>i forti e i manufatti difensivi di valore storico e gli edifici,</a:t>
            </a:r>
          </a:p>
          <a:p>
            <a:pPr marL="285750" indent="-285750">
              <a:buFontTx/>
              <a:buChar char="-"/>
            </a:pPr>
            <a:r>
              <a:rPr lang="it-IT" sz="1400" i="1" dirty="0"/>
              <a:t>i manufatti e i sistemi di edifici rappresentativi dell’architettura del ‘</a:t>
            </a:r>
            <a:r>
              <a:rPr lang="it-IT" sz="1400" i="1" dirty="0" smtClean="0"/>
              <a:t>900</a:t>
            </a:r>
            <a:endParaRPr lang="it-IT" sz="1400" i="1" dirty="0"/>
          </a:p>
          <a:p>
            <a:pPr>
              <a:buNone/>
            </a:pPr>
            <a:r>
              <a:rPr lang="it-IT" sz="1400" i="1" dirty="0" smtClean="0"/>
              <a:t>Sono una </a:t>
            </a:r>
            <a:r>
              <a:rPr lang="it-IT" sz="1400" i="1" dirty="0"/>
              <a:t>risorsa, oltre che per il turismo, per la conservazione della stessa identità comunitaria veneta e per la sua condivisione da parte delle future generazioni</a:t>
            </a:r>
            <a:r>
              <a:rPr lang="it-IT" sz="1600" i="1" dirty="0"/>
              <a:t>. </a:t>
            </a:r>
            <a:endParaRPr lang="it-IT" sz="1600" i="1" dirty="0" smtClean="0"/>
          </a:p>
        </p:txBody>
      </p:sp>
      <p:sp>
        <p:nvSpPr>
          <p:cNvPr id="5" name="Rettangolo 4"/>
          <p:cNvSpPr/>
          <p:nvPr/>
        </p:nvSpPr>
        <p:spPr>
          <a:xfrm>
            <a:off x="2267744" y="-27384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Pianificazione </a:t>
            </a:r>
            <a:r>
              <a:rPr lang="it-IT" sz="2400" b="1" i="1" dirty="0" smtClean="0">
                <a:solidFill>
                  <a:schemeClr val="bg2">
                    <a:lumMod val="75000"/>
                  </a:schemeClr>
                </a:solidFill>
              </a:rPr>
              <a:t>Territoriale </a:t>
            </a:r>
            <a:r>
              <a:rPr lang="it-IT" sz="2400" b="1" i="1" dirty="0">
                <a:solidFill>
                  <a:schemeClr val="bg2">
                    <a:lumMod val="75000"/>
                  </a:schemeClr>
                </a:solidFill>
              </a:rPr>
              <a:t>e Paesaggistica</a:t>
            </a:r>
          </a:p>
        </p:txBody>
      </p:sp>
    </p:spTree>
    <p:extLst>
      <p:ext uri="{BB962C8B-B14F-4D97-AF65-F5344CB8AC3E}">
        <p14:creationId xmlns:p14="http://schemas.microsoft.com/office/powerpoint/2010/main" val="2914873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rov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8598</TotalTime>
  <Words>2446</Words>
  <Application>Microsoft Macintosh PowerPoint</Application>
  <PresentationFormat>Presentazione su schermo (4:3)</PresentationFormat>
  <Paragraphs>217</Paragraphs>
  <Slides>42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42</vt:i4>
      </vt:variant>
    </vt:vector>
  </HeadingPairs>
  <TitlesOfParts>
    <vt:vector size="44" baseType="lpstr">
      <vt:lpstr>prova</vt:lpstr>
      <vt:lpstr>Personalizza struttura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“Dal progetto GSE Land alla Base di Dati di Copertura del Suolo: utilizzo delle banche dati territoriali del SIT della Regione del Veneto“</dc:title>
  <dc:creator>Your User Name</dc:creator>
  <cp:lastModifiedBy>Delio Brentan</cp:lastModifiedBy>
  <cp:revision>613</cp:revision>
  <dcterms:created xsi:type="dcterms:W3CDTF">2008-10-17T13:38:48Z</dcterms:created>
  <dcterms:modified xsi:type="dcterms:W3CDTF">2015-10-01T11:04:39Z</dcterms:modified>
</cp:coreProperties>
</file>