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7" r:id="rId2"/>
  </p:sldMasterIdLst>
  <p:notesMasterIdLst>
    <p:notesMasterId r:id="rId41"/>
  </p:notesMasterIdLst>
  <p:handoutMasterIdLst>
    <p:handoutMasterId r:id="rId42"/>
  </p:handoutMasterIdLst>
  <p:sldIdLst>
    <p:sldId id="321" r:id="rId3"/>
    <p:sldId id="298" r:id="rId4"/>
    <p:sldId id="258" r:id="rId5"/>
    <p:sldId id="293" r:id="rId6"/>
    <p:sldId id="299" r:id="rId7"/>
    <p:sldId id="303" r:id="rId8"/>
    <p:sldId id="304" r:id="rId9"/>
    <p:sldId id="294" r:id="rId10"/>
    <p:sldId id="270" r:id="rId11"/>
    <p:sldId id="305" r:id="rId12"/>
    <p:sldId id="306" r:id="rId13"/>
    <p:sldId id="322" r:id="rId14"/>
    <p:sldId id="264" r:id="rId15"/>
    <p:sldId id="265" r:id="rId16"/>
    <p:sldId id="300" r:id="rId17"/>
    <p:sldId id="274" r:id="rId18"/>
    <p:sldId id="275" r:id="rId19"/>
    <p:sldId id="276" r:id="rId20"/>
    <p:sldId id="278" r:id="rId21"/>
    <p:sldId id="279" r:id="rId22"/>
    <p:sldId id="280" r:id="rId23"/>
    <p:sldId id="281" r:id="rId24"/>
    <p:sldId id="308" r:id="rId25"/>
    <p:sldId id="285" r:id="rId26"/>
    <p:sldId id="323" r:id="rId27"/>
    <p:sldId id="317" r:id="rId28"/>
    <p:sldId id="320" r:id="rId29"/>
    <p:sldId id="307" r:id="rId30"/>
    <p:sldId id="309" r:id="rId31"/>
    <p:sldId id="312" r:id="rId32"/>
    <p:sldId id="313" r:id="rId33"/>
    <p:sldId id="290" r:id="rId34"/>
    <p:sldId id="291" r:id="rId35"/>
    <p:sldId id="286" r:id="rId36"/>
    <p:sldId id="316" r:id="rId37"/>
    <p:sldId id="315" r:id="rId38"/>
    <p:sldId id="318" r:id="rId39"/>
    <p:sldId id="319" r:id="rId40"/>
  </p:sldIdLst>
  <p:sldSz cx="9144000" cy="6858000" type="screen4x3"/>
  <p:notesSz cx="6669088" cy="9926638"/>
  <p:defaultTextStyle>
    <a:defPPr>
      <a:defRPr lang="it-IT"/>
    </a:defPPr>
    <a:lvl1pPr algn="l" rtl="0" eaLnBrk="0" fontAlgn="base" hangingPunct="0">
      <a:spcBef>
        <a:spcPct val="20000"/>
      </a:spcBef>
      <a:spcAft>
        <a:spcPct val="0"/>
      </a:spcAft>
      <a:buFont typeface="Arial" pitchFamily="34" charset="0"/>
      <a:buChar char="•"/>
      <a:defRPr sz="20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20000"/>
      </a:spcBef>
      <a:spcAft>
        <a:spcPct val="0"/>
      </a:spcAft>
      <a:buFont typeface="Arial" pitchFamily="34" charset="0"/>
      <a:buChar char="•"/>
      <a:defRPr sz="20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20000"/>
      </a:spcBef>
      <a:spcAft>
        <a:spcPct val="0"/>
      </a:spcAft>
      <a:buFont typeface="Arial" pitchFamily="34" charset="0"/>
      <a:buChar char="•"/>
      <a:defRPr sz="20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20000"/>
      </a:spcBef>
      <a:spcAft>
        <a:spcPct val="0"/>
      </a:spcAft>
      <a:buFont typeface="Arial" pitchFamily="34" charset="0"/>
      <a:buChar char="•"/>
      <a:defRPr sz="20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20000"/>
      </a:spcBef>
      <a:spcAft>
        <a:spcPct val="0"/>
      </a:spcAft>
      <a:buFont typeface="Arial" pitchFamily="34" charset="0"/>
      <a:buChar char="•"/>
      <a:defRPr sz="20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336600"/>
    <a:srgbClr val="CCFFCC"/>
    <a:srgbClr val="CCFFFF"/>
    <a:srgbClr val="333300"/>
    <a:srgbClr val="003300"/>
    <a:srgbClr val="006600"/>
    <a:srgbClr val="2B772F"/>
    <a:srgbClr val="6ECC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87090" autoAdjust="0"/>
  </p:normalViewPr>
  <p:slideViewPr>
    <p:cSldViewPr>
      <p:cViewPr>
        <p:scale>
          <a:sx n="66" d="100"/>
          <a:sy n="66" d="100"/>
        </p:scale>
        <p:origin x="-2856" y="-8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3900" y="-102"/>
      </p:cViewPr>
      <p:guideLst>
        <p:guide orient="horz" pos="3126"/>
        <p:guide pos="210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0"/>
              </a:spcBef>
              <a:buFontTx/>
              <a:buNone/>
              <a:defRPr sz="1200">
                <a:solidFill>
                  <a:srgbClr val="326E76"/>
                </a:solidFill>
                <a:latin typeface="Tahoma" pitchFamily="34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6664" y="0"/>
            <a:ext cx="2890837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buFontTx/>
              <a:buNone/>
              <a:defRPr sz="1200">
                <a:solidFill>
                  <a:srgbClr val="326E76"/>
                </a:solidFill>
                <a:latin typeface="Tahoma" pitchFamily="34" charset="0"/>
              </a:defRPr>
            </a:lvl1pPr>
          </a:lstStyle>
          <a:p>
            <a:pPr>
              <a:defRPr/>
            </a:pPr>
            <a:fld id="{28BF52E4-CB6B-49EC-832E-721337C22F08}" type="datetimeFigureOut">
              <a:rPr lang="it-IT"/>
              <a:pPr>
                <a:defRPr/>
              </a:pPr>
              <a:t>12/04/2016</a:t>
            </a:fld>
            <a:endParaRPr lang="it-IT"/>
          </a:p>
        </p:txBody>
      </p:sp>
      <p:sp>
        <p:nvSpPr>
          <p:cNvPr id="1269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4"/>
            <a:ext cx="2890838" cy="496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0"/>
              </a:spcBef>
              <a:buFontTx/>
              <a:buNone/>
              <a:defRPr sz="1200">
                <a:solidFill>
                  <a:srgbClr val="326E76"/>
                </a:solidFill>
                <a:latin typeface="Tahoma" pitchFamily="34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269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6664" y="9428164"/>
            <a:ext cx="2890837" cy="496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buFontTx/>
              <a:buNone/>
              <a:defRPr sz="1200">
                <a:solidFill>
                  <a:srgbClr val="326E76"/>
                </a:solidFill>
                <a:latin typeface="Tahoma" pitchFamily="34" charset="0"/>
              </a:defRPr>
            </a:lvl1pPr>
          </a:lstStyle>
          <a:p>
            <a:pPr>
              <a:defRPr/>
            </a:pPr>
            <a:fld id="{4307F7FB-049C-4F9C-A8F0-E0A14491278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815947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838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776664" y="0"/>
            <a:ext cx="2890837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381DB5B4-7C78-41AE-A7BE-4624FCA67898}" type="datetimeFigureOut">
              <a:rPr lang="it-IT"/>
              <a:pPr>
                <a:defRPr/>
              </a:pPr>
              <a:t>12/04/2016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8524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 smtClean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66751" y="4716464"/>
            <a:ext cx="5335588" cy="44672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28164"/>
            <a:ext cx="2890838" cy="49688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776664" y="9428164"/>
            <a:ext cx="2890837" cy="49688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C95B2A8A-78D2-4B2B-B010-8E8FA4EFFE9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12579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ormez.it/" TargetMode="External"/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it.wikipedia.org/wiki/CC-BY" TargetMode="Externa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5B2A8A-78D2-4B2B-B010-8E8FA4EFFE9A}" type="slidenum">
              <a:rPr lang="it-IT" smtClean="0"/>
              <a:pPr>
                <a:defRPr/>
              </a:pPr>
              <a:t>1</a:t>
            </a:fld>
            <a:endParaRPr 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5B2A8A-78D2-4B2B-B010-8E8FA4EFFE9A}" type="slidenum">
              <a:rPr lang="it-IT" smtClean="0"/>
              <a:pPr>
                <a:defRPr/>
              </a:pPr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821134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5B2A8A-78D2-4B2B-B010-8E8FA4EFFE9A}" type="slidenum">
              <a:rPr lang="it-IT" smtClean="0"/>
              <a:pPr>
                <a:defRPr/>
              </a:pPr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115057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5B2A8A-78D2-4B2B-B010-8E8FA4EFFE9A}" type="slidenum">
              <a:rPr lang="it-IT" smtClean="0"/>
              <a:pPr>
                <a:defRPr/>
              </a:pPr>
              <a:t>12</a:t>
            </a:fld>
            <a:endParaRPr lang="it-I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5B2A8A-78D2-4B2B-B010-8E8FA4EFFE9A}" type="slidenum">
              <a:rPr lang="it-IT" smtClean="0"/>
              <a:pPr>
                <a:defRPr/>
              </a:pPr>
              <a:t>13</a:t>
            </a:fld>
            <a:endParaRPr lang="it-I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5B2A8A-78D2-4B2B-B010-8E8FA4EFFE9A}" type="slidenum">
              <a:rPr lang="it-IT" smtClean="0"/>
              <a:pPr>
                <a:defRPr/>
              </a:pPr>
              <a:t>14</a:t>
            </a:fld>
            <a:endParaRPr lang="it-IT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5B2A8A-78D2-4B2B-B010-8E8FA4EFFE9A}" type="slidenum">
              <a:rPr lang="it-IT" smtClean="0"/>
              <a:pPr>
                <a:defRPr/>
              </a:pPr>
              <a:t>15</a:t>
            </a:fld>
            <a:endParaRPr lang="it-IT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5B2A8A-78D2-4B2B-B010-8E8FA4EFFE9A}" type="slidenum">
              <a:rPr lang="it-IT" smtClean="0"/>
              <a:pPr>
                <a:defRPr/>
              </a:pPr>
              <a:t>16</a:t>
            </a:fld>
            <a:endParaRPr lang="it-IT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5B2A8A-78D2-4B2B-B010-8E8FA4EFFE9A}" type="slidenum">
              <a:rPr lang="it-IT" smtClean="0"/>
              <a:pPr>
                <a:defRPr/>
              </a:pPr>
              <a:t>17</a:t>
            </a:fld>
            <a:endParaRPr lang="it-IT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5B2A8A-78D2-4B2B-B010-8E8FA4EFFE9A}" type="slidenum">
              <a:rPr lang="it-IT" smtClean="0"/>
              <a:pPr>
                <a:defRPr/>
              </a:pPr>
              <a:t>18</a:t>
            </a:fld>
            <a:endParaRPr lang="it-IT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5B2A8A-78D2-4B2B-B010-8E8FA4EFFE9A}" type="slidenum">
              <a:rPr lang="it-IT" smtClean="0"/>
              <a:pPr>
                <a:defRPr/>
              </a:pPr>
              <a:t>19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5B2A8A-78D2-4B2B-B010-8E8FA4EFFE9A}" type="slidenum">
              <a:rPr lang="it-IT" smtClean="0"/>
              <a:pPr>
                <a:defRPr/>
              </a:pPr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842041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5B2A8A-78D2-4B2B-B010-8E8FA4EFFE9A}" type="slidenum">
              <a:rPr lang="it-IT" smtClean="0"/>
              <a:pPr>
                <a:defRPr/>
              </a:pPr>
              <a:t>20</a:t>
            </a:fld>
            <a:endParaRPr lang="it-IT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5B2A8A-78D2-4B2B-B010-8E8FA4EFFE9A}" type="slidenum">
              <a:rPr lang="it-IT" smtClean="0"/>
              <a:pPr>
                <a:defRPr/>
              </a:pPr>
              <a:t>21</a:t>
            </a:fld>
            <a:endParaRPr lang="it-IT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5B2A8A-78D2-4B2B-B010-8E8FA4EFFE9A}" type="slidenum">
              <a:rPr lang="it-IT" smtClean="0"/>
              <a:pPr>
                <a:defRPr/>
              </a:pPr>
              <a:t>22</a:t>
            </a:fld>
            <a:endParaRPr lang="it-IT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5B2A8A-78D2-4B2B-B010-8E8FA4EFFE9A}" type="slidenum">
              <a:rPr lang="it-IT" smtClean="0"/>
              <a:pPr>
                <a:defRPr/>
              </a:pPr>
              <a:t>23</a:t>
            </a:fld>
            <a:endParaRPr lang="it-IT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5B2A8A-78D2-4B2B-B010-8E8FA4EFFE9A}" type="slidenum">
              <a:rPr lang="it-IT" smtClean="0"/>
              <a:pPr>
                <a:defRPr/>
              </a:pPr>
              <a:t>24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685331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5B2A8A-78D2-4B2B-B010-8E8FA4EFFE9A}" type="slidenum">
              <a:rPr lang="it-IT" smtClean="0"/>
              <a:pPr>
                <a:defRPr/>
              </a:pPr>
              <a:t>25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6853313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Completi. I dati devono comprendere tutte le componenti (metadati) che consentano di esportarli, utilizzarli </a:t>
            </a:r>
            <a:r>
              <a:rPr lang="it-IT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 </a:t>
            </a:r>
            <a:r>
              <a:rPr lang="it-IT" sz="1200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</a:t>
            </a:r>
            <a:r>
              <a:rPr lang="it-IT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 off </a:t>
            </a:r>
            <a:r>
              <a:rPr lang="it-IT" sz="1200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</a:t>
            </a:r>
            <a:r>
              <a:rPr lang="it-IT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integrarli e </a:t>
            </a:r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aggregarli con altre risorse e diffonderli in rete.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Primari. Le risorse digitali devono essere strutturate in modo tale che i dati siano presentati in maniera sufficientemente granulare, così che possano essere utilizzate dagli utenti per integrarle e aggregarle con altri dati e contenuti in formato digitale;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Tempestivi. Gli utenti devono essere messi in condizione di accedere e utilizzare i dati presenti in rete in modo rapido e immediato, massimizzando il valore e l’utilità derivanti da accesso e uso di queste risorse;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Accessibili. I dati devono essere resi disponibili al maggior numero possibile di utenti senza barriere all’utilizzo, quindi preferibilmente attraverso il solo protocollo </a:t>
            </a:r>
            <a:r>
              <a:rPr lang="it-IT" sz="1200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Hypertext</a:t>
            </a:r>
            <a:r>
              <a:rPr lang="it-IT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Transfer </a:t>
            </a:r>
            <a:r>
              <a:rPr lang="it-IT" sz="1200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Protocol</a:t>
            </a:r>
            <a:r>
              <a:rPr lang="it-IT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(HTTP) e senza il </a:t>
            </a:r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ricorso a piattaforme proprietarie. Devono essere inoltre resi disponibili senza alcuna sottoscrizione di contratto, pagamento, registrazione o Richiesta.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Liberi da licenze che ne limitino l’uso. I dati aperti devono essere caratterizzati da licenze che non ne limitino l’uso, la diffusione o la redistribuzione.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Riutilizzabili. Affinché i dati siano effettivamente aperti, gli utenti devono essere messi in condizione di riutilizzarli e integrarli, fino a creare nuove risorse, applicazioni e servizi di pubblica utilità.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Ricercabili. I dati devono essere facilmente identificabili in rete, grazie a cataloghi e archivi facilmente indicizzabili dai motori di ricerca.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Permanenti. Le peculiarità fino ad ora descritte devono caratterizzare i dati nel corso del loro intero ciclo di vita.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Leggibili da computer. Per garantire agli utenti la piena libertà di accesso e soprattutto di utilizzo e integrazione dei contenuti digitali, è necessario che i dati siano </a:t>
            </a:r>
            <a:r>
              <a:rPr lang="it-IT" sz="1200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machine-readable</a:t>
            </a:r>
            <a:r>
              <a:rPr lang="it-IT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ovvero processabili in </a:t>
            </a:r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automatico dal computer.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formati non proprietari. I dati devono essere codificati in formati aperti e pubblici, sui quali non vi siano entità (aziende o organizzazioni) che ne abbiano il controllo esclusivo. Sono preferibili i formati con le codifiche più semplici e maggiormente supportati.</a:t>
            </a:r>
          </a:p>
          <a:p>
            <a:endParaRPr lang="it-IT" baseline="0" dirty="0" smtClean="0"/>
          </a:p>
          <a:p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5B2A8A-78D2-4B2B-B010-8E8FA4EFFE9A}" type="slidenum">
              <a:rPr lang="it-IT" smtClean="0"/>
              <a:pPr>
                <a:defRPr/>
              </a:pPr>
              <a:t>26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4615874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5B2A8A-78D2-4B2B-B010-8E8FA4EFFE9A}" type="slidenum">
              <a:rPr lang="it-IT" smtClean="0"/>
              <a:pPr>
                <a:defRPr/>
              </a:pPr>
              <a:t>27</a:t>
            </a:fld>
            <a:endParaRPr lang="it-IT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5B2A8A-78D2-4B2B-B010-8E8FA4EFFE9A}" type="slidenum">
              <a:rPr lang="it-IT" smtClean="0"/>
              <a:pPr>
                <a:defRPr/>
              </a:pPr>
              <a:t>28</a:t>
            </a:fld>
            <a:endParaRPr lang="it-IT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5B2A8A-78D2-4B2B-B010-8E8FA4EFFE9A}" type="slidenum">
              <a:rPr lang="it-IT" smtClean="0"/>
              <a:pPr>
                <a:defRPr/>
              </a:pPr>
              <a:t>29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5B2A8A-78D2-4B2B-B010-8E8FA4EFFE9A}" type="slidenum">
              <a:rPr lang="it-IT" smtClean="0"/>
              <a:pPr>
                <a:defRPr/>
              </a:pPr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8117218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5B2A8A-78D2-4B2B-B010-8E8FA4EFFE9A}" type="slidenum">
              <a:rPr lang="it-IT" smtClean="0"/>
              <a:pPr>
                <a:defRPr/>
              </a:pPr>
              <a:t>30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5553238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5B2A8A-78D2-4B2B-B010-8E8FA4EFFE9A}" type="slidenum">
              <a:rPr lang="it-IT" smtClean="0"/>
              <a:pPr>
                <a:defRPr/>
              </a:pPr>
              <a:t>31</a:t>
            </a:fld>
            <a:endParaRPr lang="it-IT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5B2A8A-78D2-4B2B-B010-8E8FA4EFFE9A}" type="slidenum">
              <a:rPr lang="it-IT" smtClean="0"/>
              <a:pPr>
                <a:defRPr/>
              </a:pPr>
              <a:t>32</a:t>
            </a:fld>
            <a:endParaRPr lang="it-IT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5B2A8A-78D2-4B2B-B010-8E8FA4EFFE9A}" type="slidenum">
              <a:rPr lang="it-IT" smtClean="0"/>
              <a:pPr>
                <a:defRPr/>
              </a:pPr>
              <a:t>33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3537219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dirty="0" smtClean="0">
                <a:solidFill>
                  <a:prstClr val="black"/>
                </a:solidFill>
              </a:rPr>
              <a:t>alla </a:t>
            </a:r>
            <a:r>
              <a:rPr lang="it-IT" sz="1200" dirty="0" err="1" smtClean="0">
                <a:solidFill>
                  <a:prstClr val="black"/>
                </a:solidFill>
              </a:rPr>
              <a:t>IODL</a:t>
            </a:r>
            <a:r>
              <a:rPr lang="it-IT" sz="1200" dirty="0" smtClean="0">
                <a:solidFill>
                  <a:prstClr val="black"/>
                </a:solidFill>
              </a:rPr>
              <a:t> 1.0 (pubblicata in aprile 2011).</a:t>
            </a:r>
            <a:r>
              <a:rPr lang="it-IT" dirty="0" smtClean="0"/>
              <a:t> Pubblicata da </a:t>
            </a:r>
            <a:r>
              <a:rPr lang="it-IT" dirty="0" smtClean="0">
                <a:hlinkClick r:id="rId3"/>
              </a:rPr>
              <a:t>FORMEZ PA</a:t>
            </a:r>
            <a:r>
              <a:rPr lang="it-IT" dirty="0" smtClean="0"/>
              <a:t> nel mese di marzo 2012, la IODL v2.0 differisce dalla precedente per non imporre l'obbligo in capo all'utente di distribuire opere derivate con la stessa licenza. </a:t>
            </a:r>
          </a:p>
          <a:p>
            <a:r>
              <a:rPr lang="it-IT" dirty="0" smtClean="0"/>
              <a:t>La licenza IODL v2.0, in particolare, consente di creare lavori derivati utilizzando anche dati rilasciati con altre licenze cosiddette "</a:t>
            </a:r>
            <a:r>
              <a:rPr lang="it-IT" dirty="0" err="1" smtClean="0"/>
              <a:t>attribution</a:t>
            </a:r>
            <a:r>
              <a:rPr lang="it-IT" dirty="0" smtClean="0"/>
              <a:t>" (che richiedano all'utente la sola indicazione della fonte) come le licenze Creative </a:t>
            </a:r>
            <a:r>
              <a:rPr lang="it-IT" dirty="0" err="1" smtClean="0"/>
              <a:t>Commons</a:t>
            </a:r>
            <a:r>
              <a:rPr lang="it-IT" dirty="0" smtClean="0"/>
              <a:t> </a:t>
            </a:r>
            <a:r>
              <a:rPr lang="it-IT" dirty="0" err="1" smtClean="0"/>
              <a:t>Attribution</a:t>
            </a:r>
            <a:r>
              <a:rPr lang="it-IT" dirty="0" smtClean="0"/>
              <a:t> (</a:t>
            </a:r>
            <a:r>
              <a:rPr lang="it-IT" dirty="0" smtClean="0">
                <a:hlinkClick r:id="rId4" action="ppaction://hlinkfile" tooltip="CC-BY"/>
              </a:rPr>
              <a:t>CC-BY</a:t>
            </a:r>
            <a:r>
              <a:rPr lang="it-IT" dirty="0" smtClean="0"/>
              <a:t>)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it-IT" dirty="0" smtClean="0"/>
              <a:t> </a:t>
            </a:r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5B2A8A-78D2-4B2B-B010-8E8FA4EFFE9A}" type="slidenum">
              <a:rPr lang="it-IT" smtClean="0"/>
              <a:pPr>
                <a:defRPr/>
              </a:pPr>
              <a:t>34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8984554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5B2A8A-78D2-4B2B-B010-8E8FA4EFFE9A}" type="slidenum">
              <a:rPr lang="it-IT" smtClean="0"/>
              <a:pPr>
                <a:defRPr/>
              </a:pPr>
              <a:t>35</a:t>
            </a:fld>
            <a:endParaRPr lang="it-IT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5B2A8A-78D2-4B2B-B010-8E8FA4EFFE9A}" type="slidenum">
              <a:rPr lang="it-IT" smtClean="0"/>
              <a:pPr>
                <a:defRPr/>
              </a:pPr>
              <a:t>36</a:t>
            </a:fld>
            <a:endParaRPr lang="it-IT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5B2A8A-78D2-4B2B-B010-8E8FA4EFFE9A}" type="slidenum">
              <a:rPr lang="it-IT" smtClean="0"/>
              <a:pPr>
                <a:defRPr/>
              </a:pPr>
              <a:t>37</a:t>
            </a:fld>
            <a:endParaRPr lang="it-IT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5B2A8A-78D2-4B2B-B010-8E8FA4EFFE9A}" type="slidenum">
              <a:rPr lang="it-IT" smtClean="0"/>
              <a:pPr>
                <a:defRPr/>
              </a:pPr>
              <a:t>38</a:t>
            </a:fld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5B2A8A-78D2-4B2B-B010-8E8FA4EFFE9A}" type="slidenum">
              <a:rPr lang="it-IT" smtClean="0"/>
              <a:pPr>
                <a:defRPr/>
              </a:pPr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337099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852488" y="744538"/>
            <a:ext cx="4965700" cy="3724275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5B2A8A-78D2-4B2B-B010-8E8FA4EFFE9A}" type="slidenum">
              <a:rPr lang="it-IT" smtClean="0"/>
              <a:pPr>
                <a:defRPr/>
              </a:pPr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023182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5B2A8A-78D2-4B2B-B010-8E8FA4EFFE9A}" type="slidenum">
              <a:rPr lang="it-IT" smtClean="0"/>
              <a:pPr>
                <a:defRPr/>
              </a:pPr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947285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5B2A8A-78D2-4B2B-B010-8E8FA4EFFE9A}" type="slidenum">
              <a:rPr lang="it-IT" smtClean="0"/>
              <a:pPr>
                <a:defRPr/>
              </a:pPr>
              <a:t>7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942798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5B2A8A-78D2-4B2B-B010-8E8FA4EFFE9A}" type="slidenum">
              <a:rPr lang="it-IT" smtClean="0"/>
              <a:pPr>
                <a:defRPr/>
              </a:pPr>
              <a:t>8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897126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5B2A8A-78D2-4B2B-B010-8E8FA4EFFE9A}" type="slidenum">
              <a:rPr lang="it-IT" smtClean="0"/>
              <a:pPr>
                <a:defRPr/>
              </a:pPr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670999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205AC-6C27-48DC-9A1C-B6C153B51CCB}" type="datetimeFigureOut">
              <a:rPr lang="it-IT"/>
              <a:pPr>
                <a:defRPr/>
              </a:pPr>
              <a:t>12/04/2016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DE3703-6A6C-46C0-BD08-4493AFFD06D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99352-1117-42B3-90C7-2E8E61A26BB9}" type="datetimeFigureOut">
              <a:rPr lang="it-IT"/>
              <a:pPr>
                <a:defRPr/>
              </a:pPr>
              <a:t>12/04/2016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66BDE-7533-465B-A97E-1DE76BD3A70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91EB5-5288-4499-B0BB-3488F5B85726}" type="datetimeFigureOut">
              <a:rPr lang="it-IT"/>
              <a:pPr>
                <a:defRPr/>
              </a:pPr>
              <a:t>12/04/2016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6A436-16CF-46DB-AC31-A285105A68B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6EA82-7E61-404F-AFDF-6BB08368CD1B}" type="datetimeFigureOut">
              <a:rPr lang="it-IT"/>
              <a:pPr>
                <a:defRPr/>
              </a:pPr>
              <a:t>12/04/2016</a:t>
            </a:fld>
            <a:endParaRPr lang="it-IT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071E5-4DED-45E0-A8D8-BA3163947B0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28AE10-FDF7-4FFE-9942-8AB1D739DBF2}" type="datetimeFigureOut">
              <a:rPr lang="it-IT"/>
              <a:pPr>
                <a:defRPr/>
              </a:pPr>
              <a:t>12/04/2016</a:t>
            </a:fld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2F4A3-014C-4C90-944A-52523DA186E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92BAB-9E29-48E0-93A5-17FC08F91A75}" type="datetimeFigureOut">
              <a:rPr lang="it-IT"/>
              <a:pPr>
                <a:defRPr/>
              </a:pPr>
              <a:t>12/04/2016</a:t>
            </a:fld>
            <a:endParaRPr 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AF88D7-1F69-43CD-B4AB-3BD1E897689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88514-6BA6-4B7E-A470-A3E07476B00B}" type="datetimeFigureOut">
              <a:rPr lang="it-IT"/>
              <a:pPr>
                <a:defRPr/>
              </a:pPr>
              <a:t>12/04/2016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331696-7B88-4B51-BDD6-3A04C5D5F84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368AD-7B85-4CFF-8021-3FDF769491AD}" type="datetimeFigureOut">
              <a:rPr lang="it-IT"/>
              <a:pPr>
                <a:defRPr/>
              </a:pPr>
              <a:t>12/04/2016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5D32AA-61F8-4463-AB35-F1A600E81AA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E311C3-A0CC-479B-8D3C-0C1D9DD8963E}" type="datetimeFigureOut">
              <a:rPr lang="it-IT"/>
              <a:pPr>
                <a:defRPr/>
              </a:pPr>
              <a:t>12/04/2016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52DAD7-4CBE-4DE9-86EC-C7D1BC84B17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846EC8-0D83-4D99-8896-107637F6B8FB}" type="datetimeFigureOut">
              <a:rPr lang="it-IT"/>
              <a:pPr>
                <a:defRPr/>
              </a:pPr>
              <a:t>12/04/2016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15F97C-3B0B-4608-A577-866993E1A2E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olo e tabe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abella 2"/>
          <p:cNvSpPr>
            <a:spLocks noGrp="1"/>
          </p:cNvSpPr>
          <p:nvPr>
            <p:ph type="tbl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it-IT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CEDF6-6A97-4967-AC8D-EC7315934037}" type="datetimeFigureOut">
              <a:rPr lang="it-IT"/>
              <a:pPr>
                <a:defRPr/>
              </a:pPr>
              <a:t>12/04/2016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358C69-899A-45A1-882C-81B18BC49B2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3F5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8"/>
          <p:cNvSpPr>
            <a:spLocks noChangeArrowheads="1"/>
          </p:cNvSpPr>
          <p:nvPr userDrawn="1"/>
        </p:nvSpPr>
        <p:spPr bwMode="auto">
          <a:xfrm>
            <a:off x="1" y="500064"/>
            <a:ext cx="468313" cy="63579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it-IT" sz="1800">
              <a:latin typeface="+mn-lt"/>
            </a:endParaRPr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"/>
            <a:ext cx="9144000" cy="5000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it-IT" sz="1800">
              <a:latin typeface="+mn-lt"/>
            </a:endParaRPr>
          </a:p>
        </p:txBody>
      </p:sp>
      <p:pic>
        <p:nvPicPr>
          <p:cNvPr id="1028" name="Immagine 7" descr="Logo.tif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3" y="139701"/>
            <a:ext cx="2143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1032" descr="C:\Documents and Settings\maurizio-degennaro\Desktop\LEON\logo_SIT_ok.jpg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5975350"/>
            <a:ext cx="468313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 Box 15"/>
          <p:cNvSpPr txBox="1">
            <a:spLocks noChangeArrowheads="1"/>
          </p:cNvSpPr>
          <p:nvPr userDrawn="1"/>
        </p:nvSpPr>
        <p:spPr bwMode="auto">
          <a:xfrm rot="16200000">
            <a:off x="-2540000" y="2957857"/>
            <a:ext cx="5572125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it-IT" sz="1500" b="1">
                <a:solidFill>
                  <a:srgbClr val="2B772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utura Std Book"/>
              </a:rPr>
              <a:t>Sezione Pianificazione Territoriale Strategica e Cartografia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2051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26CBD23-574F-465C-89FD-1FD3289EFB29}" type="datetimeFigureOut">
              <a:rPr lang="it-IT"/>
              <a:pPr>
                <a:defRPr/>
              </a:pPr>
              <a:t>12/04/2016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676A7C7-C01B-4711-B608-7A7DB24EDDA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monica.cestaro@regione.veneto.it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15.png"/><Relationship Id="rId4" Type="http://schemas.openxmlformats.org/officeDocument/2006/relationships/hyperlink" Target="http://dati.veneto.it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hyperlink" Target="http://www.creativecommons.it/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formez.it/iodl/" TargetMode="External"/><Relationship Id="rId5" Type="http://schemas.openxmlformats.org/officeDocument/2006/relationships/hyperlink" Target="http://www.dati.gov.it/iodl/2.0/" TargetMode="Externa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4.png"/><Relationship Id="rId4" Type="http://schemas.openxmlformats.org/officeDocument/2006/relationships/image" Target="../media/image2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Relationship Id="rId4" Type="http://schemas.openxmlformats.org/officeDocument/2006/relationships/hyperlink" Target="http://www.dati.gov.it/iodl/2.0/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7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ndt.gov.it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755576" y="2391023"/>
            <a:ext cx="7992888" cy="1470025"/>
          </a:xfrm>
        </p:spPr>
        <p:txBody>
          <a:bodyPr/>
          <a:lstStyle/>
          <a:p>
            <a:r>
              <a:rPr lang="it-IT" sz="2800" b="1" dirty="0">
                <a:solidFill>
                  <a:schemeClr val="tx2"/>
                </a:solidFill>
                <a:latin typeface="+mn-lt"/>
                <a:ea typeface="Tahoma" pitchFamily="34" charset="0"/>
                <a:cs typeface="Tahoma" pitchFamily="34" charset="0"/>
              </a:rPr>
              <a:t>I metadati e le licenze d’uso sui dati: la necessità di fornire un dato completo </a:t>
            </a:r>
            <a:r>
              <a:rPr lang="it-IT" sz="2800" b="1" dirty="0" smtClean="0">
                <a:solidFill>
                  <a:schemeClr val="tx2"/>
                </a:solidFill>
                <a:latin typeface="+mn-lt"/>
                <a:ea typeface="Tahoma" pitchFamily="34" charset="0"/>
                <a:cs typeface="Tahoma" pitchFamily="34" charset="0"/>
              </a:rPr>
              <a:t>all’utente finale</a:t>
            </a:r>
            <a:r>
              <a:rPr lang="it-IT" sz="3200" b="1" dirty="0" smtClean="0">
                <a:latin typeface="+mn-lt"/>
              </a:rPr>
              <a:t/>
            </a:r>
            <a:br>
              <a:rPr lang="it-IT" sz="3200" b="1" dirty="0" smtClean="0">
                <a:latin typeface="+mn-lt"/>
              </a:rPr>
            </a:br>
            <a:r>
              <a:rPr lang="it-IT" sz="3200" b="1" dirty="0" smtClean="0"/>
              <a:t/>
            </a:r>
            <a:br>
              <a:rPr lang="it-IT" sz="3200" b="1" dirty="0" smtClean="0"/>
            </a:br>
            <a:r>
              <a:rPr lang="it-IT" sz="3200" b="1" dirty="0"/>
              <a:t/>
            </a:r>
            <a:br>
              <a:rPr lang="it-IT" sz="3200" b="1" dirty="0"/>
            </a:br>
            <a:r>
              <a:rPr lang="it-IT" sz="3200" b="1" dirty="0" smtClean="0"/>
              <a:t/>
            </a:r>
            <a:br>
              <a:rPr lang="it-IT" sz="3200" b="1" dirty="0" smtClean="0"/>
            </a:br>
            <a:r>
              <a:rPr lang="it-IT" sz="3200" b="1" dirty="0" smtClean="0"/>
              <a:t/>
            </a:r>
            <a:br>
              <a:rPr lang="it-IT" sz="3200" b="1" dirty="0" smtClean="0"/>
            </a:br>
            <a:r>
              <a:rPr lang="it-IT" sz="3200" b="1" dirty="0" smtClean="0"/>
              <a:t/>
            </a:r>
            <a:br>
              <a:rPr lang="it-IT" sz="3200" b="1" dirty="0" smtClean="0"/>
            </a:br>
            <a:r>
              <a:rPr lang="it-IT" sz="3200" dirty="0"/>
              <a:t/>
            </a:r>
            <a:br>
              <a:rPr lang="it-IT" sz="3200" dirty="0"/>
            </a:br>
            <a:endParaRPr lang="it-IT" sz="3200" dirty="0"/>
          </a:p>
        </p:txBody>
      </p:sp>
      <p:sp>
        <p:nvSpPr>
          <p:cNvPr id="4" name="Rettangolo 3"/>
          <p:cNvSpPr/>
          <p:nvPr/>
        </p:nvSpPr>
        <p:spPr>
          <a:xfrm>
            <a:off x="539552" y="5895621"/>
            <a:ext cx="8280920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it-IT" sz="1800" b="1" dirty="0" smtClean="0"/>
              <a:t>Monica Cestaro - </a:t>
            </a:r>
            <a:r>
              <a:rPr lang="it-IT" sz="1800" dirty="0"/>
              <a:t>Sezione Pianificazione Territoriale Strategica e Cartografia </a:t>
            </a:r>
          </a:p>
          <a:p>
            <a:pPr>
              <a:buNone/>
            </a:pPr>
            <a:r>
              <a:rPr lang="it-IT" sz="1800" dirty="0"/>
              <a:t>Tel. </a:t>
            </a:r>
            <a:r>
              <a:rPr lang="it-IT" sz="1800" dirty="0" smtClean="0"/>
              <a:t>041-2792394 </a:t>
            </a:r>
            <a:r>
              <a:rPr lang="it-IT" sz="1800" dirty="0"/>
              <a:t> </a:t>
            </a:r>
            <a:r>
              <a:rPr lang="it-IT" sz="1800" dirty="0" smtClean="0"/>
              <a:t>mail</a:t>
            </a:r>
            <a:r>
              <a:rPr lang="it-IT" sz="1800" dirty="0"/>
              <a:t>: </a:t>
            </a:r>
            <a:r>
              <a:rPr lang="it-IT" sz="1800" dirty="0" smtClean="0">
                <a:hlinkClick r:id="rId3"/>
              </a:rPr>
              <a:t>monica.cestaro@regione.veneto.it</a:t>
            </a:r>
            <a:endParaRPr lang="it-IT" sz="1800" dirty="0" smtClean="0"/>
          </a:p>
        </p:txBody>
      </p:sp>
    </p:spTree>
    <p:extLst>
      <p:ext uri="{BB962C8B-B14F-4D97-AF65-F5344CB8AC3E}">
        <p14:creationId xmlns:p14="http://schemas.microsoft.com/office/powerpoint/2010/main" val="1030117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568952" cy="1008112"/>
          </a:xfrm>
        </p:spPr>
        <p:txBody>
          <a:bodyPr>
            <a:noAutofit/>
          </a:bodyPr>
          <a:lstStyle/>
          <a:p>
            <a:r>
              <a:rPr lang="it-IT" sz="3200" dirty="0" smtClean="0">
                <a:solidFill>
                  <a:schemeClr val="tx2"/>
                </a:solidFill>
              </a:rPr>
              <a:t>I metadati inseriti nel RNDT verranno pubblicati nel Portale Europeo mediante sincronizzazione</a:t>
            </a:r>
            <a:r>
              <a:rPr lang="it-IT" sz="3200" dirty="0" smtClean="0"/>
              <a:t/>
            </a:r>
            <a:br>
              <a:rPr lang="it-IT" sz="3200" dirty="0" smtClean="0"/>
            </a:br>
            <a:endParaRPr lang="it-IT" sz="32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74222"/>
            <a:ext cx="8064896" cy="5076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F5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9552" y="629816"/>
            <a:ext cx="8280920" cy="1143000"/>
          </a:xfrm>
        </p:spPr>
        <p:txBody>
          <a:bodyPr>
            <a:normAutofit fontScale="90000"/>
          </a:bodyPr>
          <a:lstStyle/>
          <a:p>
            <a:r>
              <a:rPr lang="it-IT" sz="3200" b="1" dirty="0" smtClean="0">
                <a:solidFill>
                  <a:schemeClr val="tx2"/>
                </a:solidFill>
              </a:rPr>
              <a:t>Anche il portale </a:t>
            </a:r>
            <a:r>
              <a:rPr lang="it-IT" sz="3200" b="1" dirty="0" err="1" smtClean="0">
                <a:solidFill>
                  <a:schemeClr val="tx2"/>
                </a:solidFill>
              </a:rPr>
              <a:t>OpenData</a:t>
            </a:r>
            <a:r>
              <a:rPr lang="it-IT" sz="3200" b="1" dirty="0" smtClean="0">
                <a:solidFill>
                  <a:schemeClr val="tx2"/>
                </a:solidFill>
              </a:rPr>
              <a:t> (</a:t>
            </a:r>
            <a:r>
              <a:rPr lang="it-IT" sz="3200" b="1" dirty="0" smtClean="0">
                <a:solidFill>
                  <a:schemeClr val="tx2"/>
                </a:solidFill>
                <a:hlinkClick r:id="rId4"/>
              </a:rPr>
              <a:t>http://dati.veneto.it</a:t>
            </a:r>
            <a:r>
              <a:rPr lang="it-IT" sz="3200" b="1" dirty="0" smtClean="0">
                <a:solidFill>
                  <a:schemeClr val="tx2"/>
                </a:solidFill>
              </a:rPr>
              <a:t>) verrà sincronizzato con il Portale Europeo</a:t>
            </a:r>
            <a:endParaRPr lang="it-IT" sz="3200" b="1" dirty="0">
              <a:solidFill>
                <a:schemeClr val="tx2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1230" y="2071389"/>
            <a:ext cx="724154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/>
          <a:lstStyle/>
          <a:p>
            <a:r>
              <a:rPr lang="it-IT" sz="2400" b="1" dirty="0" smtClean="0">
                <a:solidFill>
                  <a:schemeClr val="tx2"/>
                </a:solidFill>
              </a:rPr>
              <a:t>Allegato 2 – Specifiche tecniche per la per la formazione e l’alimentazione del Repertorio Nazionale dei Dati Territoriali</a:t>
            </a:r>
            <a:endParaRPr lang="it-IT" sz="2400" b="1" dirty="0">
              <a:solidFill>
                <a:schemeClr val="tx2"/>
              </a:solidFill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b="28140"/>
          <a:stretch>
            <a:fillRect/>
          </a:stretch>
        </p:blipFill>
        <p:spPr bwMode="auto">
          <a:xfrm>
            <a:off x="1691680" y="1340768"/>
            <a:ext cx="5616624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562671"/>
            <a:ext cx="8229600" cy="922113"/>
          </a:xfrm>
        </p:spPr>
        <p:txBody>
          <a:bodyPr>
            <a:noAutofit/>
          </a:bodyPr>
          <a:lstStyle/>
          <a:p>
            <a:r>
              <a:rPr lang="it-IT" sz="2800" dirty="0" smtClean="0">
                <a:solidFill>
                  <a:schemeClr val="tx2"/>
                </a:solidFill>
              </a:rPr>
              <a:t>Cosa contiene la scheda metadato che accompagna TUTTI i dati pubblicati nel </a:t>
            </a:r>
            <a:r>
              <a:rPr lang="it-IT" sz="2800" dirty="0" err="1" smtClean="0">
                <a:solidFill>
                  <a:schemeClr val="tx2"/>
                </a:solidFill>
              </a:rPr>
              <a:t>Geoportale</a:t>
            </a:r>
            <a:r>
              <a:rPr lang="it-IT" sz="2800" dirty="0" smtClean="0">
                <a:solidFill>
                  <a:schemeClr val="tx2"/>
                </a:solidFill>
              </a:rPr>
              <a:t>?</a:t>
            </a:r>
            <a:endParaRPr lang="it-IT" sz="2800" dirty="0">
              <a:solidFill>
                <a:schemeClr val="tx2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61346"/>
            <a:ext cx="7992888" cy="4852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e 4"/>
          <p:cNvSpPr/>
          <p:nvPr/>
        </p:nvSpPr>
        <p:spPr>
          <a:xfrm>
            <a:off x="2195736" y="4077072"/>
            <a:ext cx="3672408" cy="1368152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e 4"/>
          <p:cNvSpPr/>
          <p:nvPr/>
        </p:nvSpPr>
        <p:spPr>
          <a:xfrm>
            <a:off x="1907704" y="3789040"/>
            <a:ext cx="3672408" cy="1368152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560" y="764704"/>
            <a:ext cx="8352928" cy="5220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vale 5"/>
          <p:cNvSpPr/>
          <p:nvPr/>
        </p:nvSpPr>
        <p:spPr>
          <a:xfrm>
            <a:off x="2051720" y="4941168"/>
            <a:ext cx="6768752" cy="79208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Freccia a destra 6"/>
          <p:cNvSpPr/>
          <p:nvPr/>
        </p:nvSpPr>
        <p:spPr>
          <a:xfrm rot="10800000">
            <a:off x="3419872" y="3933056"/>
            <a:ext cx="1872208" cy="360040"/>
          </a:xfrm>
          <a:prstGeom prst="rightArrow">
            <a:avLst/>
          </a:prstGeom>
          <a:solidFill>
            <a:srgbClr val="CC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Ovale 7"/>
          <p:cNvSpPr/>
          <p:nvPr/>
        </p:nvSpPr>
        <p:spPr>
          <a:xfrm>
            <a:off x="2195736" y="2708920"/>
            <a:ext cx="1872208" cy="864096"/>
          </a:xfrm>
          <a:prstGeom prst="ellipse">
            <a:avLst/>
          </a:prstGeom>
          <a:noFill/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418654"/>
            <a:ext cx="8686800" cy="1066130"/>
          </a:xfrm>
        </p:spPr>
        <p:txBody>
          <a:bodyPr>
            <a:noAutofit/>
          </a:bodyPr>
          <a:lstStyle/>
          <a:p>
            <a:r>
              <a:rPr lang="it-IT" sz="3000" b="1" dirty="0" smtClean="0">
                <a:solidFill>
                  <a:schemeClr val="tx2"/>
                </a:solidFill>
              </a:rPr>
              <a:t>Cosa contiene la scheda metadato che accompagna TUTTI i dati pubblicati nel </a:t>
            </a:r>
            <a:r>
              <a:rPr lang="it-IT" sz="3000" b="1" dirty="0" err="1" smtClean="0">
                <a:solidFill>
                  <a:schemeClr val="tx2"/>
                </a:solidFill>
              </a:rPr>
              <a:t>Geoportale</a:t>
            </a:r>
            <a:r>
              <a:rPr lang="it-IT" sz="3000" b="1" dirty="0" smtClean="0">
                <a:solidFill>
                  <a:schemeClr val="tx2"/>
                </a:solidFill>
              </a:rPr>
              <a:t>?</a:t>
            </a:r>
            <a:endParaRPr lang="it-IT" sz="3000" b="1" dirty="0">
              <a:solidFill>
                <a:schemeClr val="tx2"/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683568" y="1628800"/>
            <a:ext cx="8208912" cy="5552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1700" b="1" u="sng" dirty="0">
                <a:solidFill>
                  <a:schemeClr val="tx2"/>
                </a:solidFill>
              </a:rPr>
              <a:t>Informazioni relative </a:t>
            </a:r>
            <a:r>
              <a:rPr lang="it-IT" sz="1700" b="1" u="sng" dirty="0" smtClean="0">
                <a:solidFill>
                  <a:schemeClr val="tx2"/>
                </a:solidFill>
              </a:rPr>
              <a:t>all'identificazione </a:t>
            </a:r>
            <a:r>
              <a:rPr lang="it-IT" sz="1700" dirty="0" smtClean="0">
                <a:solidFill>
                  <a:schemeClr val="tx2"/>
                </a:solidFill>
              </a:rPr>
              <a:t/>
            </a:r>
            <a:br>
              <a:rPr lang="it-IT" sz="1700" dirty="0" smtClean="0">
                <a:solidFill>
                  <a:schemeClr val="tx2"/>
                </a:solidFill>
              </a:rPr>
            </a:br>
            <a:r>
              <a:rPr lang="it-IT" sz="1700" dirty="0" smtClean="0">
                <a:solidFill>
                  <a:schemeClr val="tx2"/>
                </a:solidFill>
              </a:rPr>
              <a:t>TITOLO DEL DATO</a:t>
            </a:r>
          </a:p>
          <a:p>
            <a:pPr>
              <a:buNone/>
            </a:pPr>
            <a:r>
              <a:rPr lang="it-IT" sz="1700" dirty="0" smtClean="0">
                <a:solidFill>
                  <a:schemeClr val="tx2"/>
                </a:solidFill>
              </a:rPr>
              <a:t>PROPRIETARIO DEL DATO (CHI HA PRODOTTO IL DATO)</a:t>
            </a:r>
          </a:p>
          <a:p>
            <a:pPr>
              <a:buNone/>
            </a:pPr>
            <a:r>
              <a:rPr lang="it-IT" sz="1700" dirty="0" smtClean="0">
                <a:solidFill>
                  <a:schemeClr val="tx2"/>
                </a:solidFill>
              </a:rPr>
              <a:t>PUNTO </a:t>
            </a:r>
            <a:r>
              <a:rPr lang="it-IT" sz="1700" dirty="0" err="1" smtClean="0">
                <a:solidFill>
                  <a:schemeClr val="tx2"/>
                </a:solidFill>
              </a:rPr>
              <a:t>DI</a:t>
            </a:r>
            <a:r>
              <a:rPr lang="it-IT" sz="1700" dirty="0" smtClean="0">
                <a:solidFill>
                  <a:schemeClr val="tx2"/>
                </a:solidFill>
              </a:rPr>
              <a:t> CONTATTO (CHI CONTATTARE IN CASO </a:t>
            </a:r>
            <a:r>
              <a:rPr lang="it-IT" sz="1700" dirty="0" err="1" smtClean="0">
                <a:solidFill>
                  <a:schemeClr val="tx2"/>
                </a:solidFill>
              </a:rPr>
              <a:t>DI</a:t>
            </a:r>
            <a:r>
              <a:rPr lang="it-IT" sz="1700" dirty="0" smtClean="0">
                <a:solidFill>
                  <a:schemeClr val="tx2"/>
                </a:solidFill>
              </a:rPr>
              <a:t> BISOGNO)</a:t>
            </a:r>
          </a:p>
          <a:p>
            <a:pPr>
              <a:buNone/>
            </a:pPr>
            <a:r>
              <a:rPr lang="it-IT" sz="1700" dirty="0" smtClean="0">
                <a:solidFill>
                  <a:schemeClr val="tx2"/>
                </a:solidFill>
              </a:rPr>
              <a:t>DESCRIZIONE DEL DATO </a:t>
            </a:r>
          </a:p>
          <a:p>
            <a:pPr>
              <a:buNone/>
            </a:pPr>
            <a:r>
              <a:rPr lang="it-IT" sz="1700" dirty="0" smtClean="0">
                <a:solidFill>
                  <a:schemeClr val="tx2"/>
                </a:solidFill>
              </a:rPr>
              <a:t>LA CLASSIFICAZIONE DEL DATO IN BASE A VARIE CATEGORIE (THESAURUS GEMET, CATEGORIA TEMATICA)</a:t>
            </a:r>
          </a:p>
          <a:p>
            <a:pPr>
              <a:buNone/>
            </a:pPr>
            <a:r>
              <a:rPr lang="it-IT" sz="1700" b="1" u="sng" dirty="0">
                <a:solidFill>
                  <a:schemeClr val="tx2"/>
                </a:solidFill>
              </a:rPr>
              <a:t>Informazioni sull'estensione </a:t>
            </a:r>
            <a:r>
              <a:rPr lang="it-IT" sz="1700" b="1" u="sng" dirty="0" smtClean="0">
                <a:solidFill>
                  <a:schemeClr val="tx2"/>
                </a:solidFill>
              </a:rPr>
              <a:t>del dato </a:t>
            </a:r>
            <a:r>
              <a:rPr lang="it-IT" sz="1700" u="sng" dirty="0">
                <a:solidFill>
                  <a:schemeClr val="tx2"/>
                </a:solidFill>
              </a:rPr>
              <a:t/>
            </a:r>
            <a:br>
              <a:rPr lang="it-IT" sz="1700" u="sng" dirty="0">
                <a:solidFill>
                  <a:schemeClr val="tx2"/>
                </a:solidFill>
              </a:rPr>
            </a:br>
            <a:r>
              <a:rPr lang="it-IT" sz="1700" dirty="0" smtClean="0">
                <a:solidFill>
                  <a:schemeClr val="tx2"/>
                </a:solidFill>
              </a:rPr>
              <a:t>LOCALIZZAZIONE GEOGRAFICA</a:t>
            </a:r>
          </a:p>
          <a:p>
            <a:pPr>
              <a:buNone/>
            </a:pPr>
            <a:r>
              <a:rPr lang="it-IT" sz="1700" dirty="0" smtClean="0">
                <a:solidFill>
                  <a:schemeClr val="tx2"/>
                </a:solidFill>
              </a:rPr>
              <a:t>ESTENSIONE TEMPORALE DEL DATO</a:t>
            </a:r>
          </a:p>
          <a:p>
            <a:pPr>
              <a:buNone/>
            </a:pPr>
            <a:r>
              <a:rPr lang="it-IT" sz="1700" dirty="0" smtClean="0">
                <a:solidFill>
                  <a:schemeClr val="tx2"/>
                </a:solidFill>
              </a:rPr>
              <a:t>FREQUENZA </a:t>
            </a:r>
            <a:r>
              <a:rPr lang="it-IT" sz="1700" dirty="0" err="1" smtClean="0">
                <a:solidFill>
                  <a:schemeClr val="tx2"/>
                </a:solidFill>
              </a:rPr>
              <a:t>DI</a:t>
            </a:r>
            <a:r>
              <a:rPr lang="it-IT" sz="1700" dirty="0" smtClean="0">
                <a:solidFill>
                  <a:schemeClr val="tx2"/>
                </a:solidFill>
              </a:rPr>
              <a:t> AGGIORNAMENTO DEL DATO</a:t>
            </a:r>
          </a:p>
          <a:p>
            <a:pPr>
              <a:buNone/>
            </a:pPr>
            <a:r>
              <a:rPr lang="it-IT" sz="1700" b="1" u="sng" dirty="0">
                <a:solidFill>
                  <a:schemeClr val="tx2"/>
                </a:solidFill>
              </a:rPr>
              <a:t>Informazioni sulla qualità del </a:t>
            </a:r>
            <a:r>
              <a:rPr lang="it-IT" sz="1700" b="1" u="sng" dirty="0" smtClean="0">
                <a:solidFill>
                  <a:schemeClr val="tx2"/>
                </a:solidFill>
              </a:rPr>
              <a:t>dato</a:t>
            </a:r>
          </a:p>
          <a:p>
            <a:pPr>
              <a:buNone/>
            </a:pPr>
            <a:r>
              <a:rPr lang="it-IT" sz="1700" dirty="0" smtClean="0">
                <a:solidFill>
                  <a:schemeClr val="tx2"/>
                </a:solidFill>
              </a:rPr>
              <a:t>COME E’ STATO REALIZZATO IL DATO? GENEALOGIA</a:t>
            </a:r>
          </a:p>
          <a:p>
            <a:pPr>
              <a:buNone/>
            </a:pPr>
            <a:r>
              <a:rPr lang="it-IT" sz="1700" b="1" u="sng" dirty="0" smtClean="0">
                <a:solidFill>
                  <a:schemeClr val="tx2"/>
                </a:solidFill>
              </a:rPr>
              <a:t>Distribuzione </a:t>
            </a:r>
            <a:r>
              <a:rPr lang="it-IT" sz="1700" b="1" u="sng" dirty="0">
                <a:solidFill>
                  <a:schemeClr val="tx2"/>
                </a:solidFill>
              </a:rPr>
              <a:t>dei </a:t>
            </a:r>
            <a:r>
              <a:rPr lang="it-IT" sz="1700" b="1" u="sng" dirty="0" smtClean="0">
                <a:solidFill>
                  <a:schemeClr val="tx2"/>
                </a:solidFill>
              </a:rPr>
              <a:t>dati</a:t>
            </a:r>
          </a:p>
          <a:p>
            <a:pPr>
              <a:buNone/>
            </a:pPr>
            <a:r>
              <a:rPr lang="it-IT" sz="1700" dirty="0" smtClean="0">
                <a:solidFill>
                  <a:schemeClr val="tx2"/>
                </a:solidFill>
              </a:rPr>
              <a:t>DOVE TROVO IL DATO?</a:t>
            </a:r>
          </a:p>
          <a:p>
            <a:pPr>
              <a:buNone/>
            </a:pPr>
            <a:r>
              <a:rPr lang="it-IT" sz="1700" b="1" u="sng" dirty="0" smtClean="0">
                <a:solidFill>
                  <a:schemeClr val="tx2"/>
                </a:solidFill>
              </a:rPr>
              <a:t>Vincoli sui dati</a:t>
            </a:r>
          </a:p>
          <a:p>
            <a:pPr>
              <a:buNone/>
            </a:pPr>
            <a:r>
              <a:rPr lang="it-IT" sz="1700" dirty="0" smtClean="0">
                <a:solidFill>
                  <a:schemeClr val="tx2"/>
                </a:solidFill>
              </a:rPr>
              <a:t>COSA POSSO FARE CON IL DATO?</a:t>
            </a:r>
          </a:p>
          <a:p>
            <a:pPr>
              <a:buNone/>
            </a:pPr>
            <a:endParaRPr lang="it-IT" sz="18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710952"/>
          </a:xfrm>
        </p:spPr>
        <p:txBody>
          <a:bodyPr>
            <a:normAutofit/>
          </a:bodyPr>
          <a:lstStyle/>
          <a:p>
            <a:r>
              <a:rPr lang="it-IT" sz="2800" b="1" dirty="0" smtClean="0">
                <a:solidFill>
                  <a:schemeClr val="tx2"/>
                </a:solidFill>
              </a:rPr>
              <a:t>Come creare la scheda metadati?</a:t>
            </a:r>
            <a:endParaRPr lang="it-IT" sz="2800" b="1" dirty="0">
              <a:solidFill>
                <a:schemeClr val="tx2"/>
              </a:solidFill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048" y="1484784"/>
            <a:ext cx="8389440" cy="5093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e 4"/>
          <p:cNvSpPr/>
          <p:nvPr/>
        </p:nvSpPr>
        <p:spPr>
          <a:xfrm>
            <a:off x="6804248" y="1772816"/>
            <a:ext cx="1224136" cy="576064"/>
          </a:xfrm>
          <a:prstGeom prst="ellipse">
            <a:avLst/>
          </a:prstGeom>
          <a:noFill/>
          <a:ln w="666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25624" y="620688"/>
            <a:ext cx="8229600" cy="634082"/>
          </a:xfrm>
        </p:spPr>
        <p:txBody>
          <a:bodyPr>
            <a:normAutofit/>
          </a:bodyPr>
          <a:lstStyle/>
          <a:p>
            <a:r>
              <a:rPr lang="it-IT" sz="2800" b="1" dirty="0" smtClean="0">
                <a:solidFill>
                  <a:schemeClr val="tx2"/>
                </a:solidFill>
              </a:rPr>
              <a:t>Cosa contiene la cartella </a:t>
            </a:r>
            <a:r>
              <a:rPr lang="it-IT" sz="2800" b="1" dirty="0" err="1" smtClean="0">
                <a:solidFill>
                  <a:schemeClr val="tx2"/>
                </a:solidFill>
              </a:rPr>
              <a:t>Metadati_dati</a:t>
            </a:r>
            <a:r>
              <a:rPr lang="it-IT" sz="2800" b="1" dirty="0" smtClean="0">
                <a:solidFill>
                  <a:schemeClr val="tx2"/>
                </a:solidFill>
              </a:rPr>
              <a:t>?</a:t>
            </a:r>
            <a:endParaRPr lang="it-IT" sz="2800" b="1" dirty="0">
              <a:solidFill>
                <a:schemeClr val="tx2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51" y="1628800"/>
            <a:ext cx="8251729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e 4"/>
          <p:cNvSpPr/>
          <p:nvPr/>
        </p:nvSpPr>
        <p:spPr>
          <a:xfrm>
            <a:off x="539552" y="4149080"/>
            <a:ext cx="1944216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490663"/>
            <a:ext cx="8229600" cy="1138137"/>
          </a:xfrm>
        </p:spPr>
        <p:txBody>
          <a:bodyPr>
            <a:normAutofit/>
          </a:bodyPr>
          <a:lstStyle/>
          <a:p>
            <a:r>
              <a:rPr lang="it-IT" sz="2800" b="1" dirty="0" smtClean="0">
                <a:solidFill>
                  <a:schemeClr val="tx2"/>
                </a:solidFill>
              </a:rPr>
              <a:t>Campi precompilati e menu a tendina agevolano la compilazione della scheda</a:t>
            </a:r>
            <a:endParaRPr lang="it-IT" sz="2800" b="1" dirty="0">
              <a:solidFill>
                <a:schemeClr val="tx2"/>
              </a:solidFill>
            </a:endParaRPr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39552" y="1556792"/>
            <a:ext cx="8519431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44189" y="692696"/>
            <a:ext cx="8229600" cy="706090"/>
          </a:xfrm>
        </p:spPr>
        <p:txBody>
          <a:bodyPr>
            <a:normAutofit/>
          </a:bodyPr>
          <a:lstStyle/>
          <a:p>
            <a:r>
              <a:rPr lang="it-IT" sz="2800" b="1" dirty="0" smtClean="0">
                <a:solidFill>
                  <a:schemeClr val="tx2"/>
                </a:solidFill>
              </a:rPr>
              <a:t>Sono presenti due manuali d’uso</a:t>
            </a:r>
            <a:endParaRPr lang="it-IT" sz="2800" b="1" dirty="0">
              <a:solidFill>
                <a:schemeClr val="tx2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89" y="1664593"/>
            <a:ext cx="8664315" cy="3024336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7" name="Ovale 6"/>
          <p:cNvSpPr/>
          <p:nvPr/>
        </p:nvSpPr>
        <p:spPr>
          <a:xfrm>
            <a:off x="395536" y="3789040"/>
            <a:ext cx="2808312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rgbClr val="FF0000"/>
              </a:solidFill>
            </a:endParaRPr>
          </a:p>
        </p:txBody>
      </p:sp>
      <p:sp>
        <p:nvSpPr>
          <p:cNvPr id="8" name="Ovale 7"/>
          <p:cNvSpPr/>
          <p:nvPr/>
        </p:nvSpPr>
        <p:spPr>
          <a:xfrm>
            <a:off x="395536" y="4149080"/>
            <a:ext cx="2952328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778098"/>
          </a:xfrm>
        </p:spPr>
        <p:txBody>
          <a:bodyPr/>
          <a:lstStyle/>
          <a:p>
            <a:r>
              <a:rPr lang="it-IT" sz="3200" b="1" dirty="0" smtClean="0">
                <a:solidFill>
                  <a:schemeClr val="tx2"/>
                </a:solidFill>
                <a:latin typeface="+mn-lt"/>
              </a:rPr>
              <a:t>Definizione di metadati</a:t>
            </a:r>
            <a:endParaRPr lang="it-IT" sz="3200" b="1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39552" y="1166018"/>
            <a:ext cx="8496944" cy="5575350"/>
          </a:xfrm>
        </p:spPr>
        <p:txBody>
          <a:bodyPr/>
          <a:lstStyle/>
          <a:p>
            <a:pPr marL="0" indent="0">
              <a:buNone/>
            </a:pPr>
            <a:r>
              <a:rPr lang="it-IT" sz="2400" dirty="0">
                <a:solidFill>
                  <a:schemeClr val="tx2"/>
                </a:solidFill>
              </a:rPr>
              <a:t>Dal greco “meta”=oltre, dopo e dal </a:t>
            </a:r>
            <a:r>
              <a:rPr lang="it-IT" sz="2400" dirty="0" smtClean="0">
                <a:solidFill>
                  <a:schemeClr val="tx2"/>
                </a:solidFill>
              </a:rPr>
              <a:t>latino </a:t>
            </a:r>
            <a:r>
              <a:rPr lang="en-US" sz="2400" dirty="0" smtClean="0">
                <a:solidFill>
                  <a:schemeClr val="tx2"/>
                </a:solidFill>
              </a:rPr>
              <a:t>“datum</a:t>
            </a:r>
            <a:r>
              <a:rPr lang="en-US" sz="2400" dirty="0">
                <a:solidFill>
                  <a:schemeClr val="tx2"/>
                </a:solidFill>
              </a:rPr>
              <a:t>” = </a:t>
            </a:r>
            <a:r>
              <a:rPr lang="en-US" sz="2400" dirty="0" err="1">
                <a:solidFill>
                  <a:schemeClr val="tx2"/>
                </a:solidFill>
              </a:rPr>
              <a:t>informazione</a:t>
            </a:r>
            <a:endParaRPr lang="en-US" sz="24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it-IT" sz="24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it-IT" sz="2400" dirty="0" smtClean="0">
                <a:solidFill>
                  <a:schemeClr val="tx2"/>
                </a:solidFill>
              </a:rPr>
              <a:t>Descrivono in modo strutturato i dati, specificando informazioni utili al fruitore del dato, ad esempio:</a:t>
            </a:r>
          </a:p>
          <a:p>
            <a:r>
              <a:rPr lang="it-IT" sz="2400" dirty="0" smtClean="0">
                <a:solidFill>
                  <a:schemeClr val="tx2"/>
                </a:solidFill>
              </a:rPr>
              <a:t>Chi lo ha creato</a:t>
            </a:r>
          </a:p>
          <a:p>
            <a:r>
              <a:rPr lang="it-IT" sz="2400" dirty="0" smtClean="0">
                <a:solidFill>
                  <a:schemeClr val="tx2"/>
                </a:solidFill>
              </a:rPr>
              <a:t>Quando</a:t>
            </a:r>
          </a:p>
          <a:p>
            <a:r>
              <a:rPr lang="it-IT" sz="2400" dirty="0" smtClean="0">
                <a:solidFill>
                  <a:schemeClr val="tx2"/>
                </a:solidFill>
              </a:rPr>
              <a:t>Cosa descrive</a:t>
            </a:r>
          </a:p>
          <a:p>
            <a:r>
              <a:rPr lang="it-IT" sz="2400" dirty="0" smtClean="0">
                <a:solidFill>
                  <a:schemeClr val="tx2"/>
                </a:solidFill>
              </a:rPr>
              <a:t>In che contesto geografico </a:t>
            </a:r>
          </a:p>
          <a:p>
            <a:pPr>
              <a:buNone/>
            </a:pPr>
            <a:r>
              <a:rPr lang="it-IT" sz="2400" dirty="0" smtClean="0">
                <a:solidFill>
                  <a:schemeClr val="tx2"/>
                </a:solidFill>
              </a:rPr>
              <a:t>     e temporale si colloca il dato</a:t>
            </a:r>
          </a:p>
          <a:p>
            <a:r>
              <a:rPr lang="it-IT" sz="2400" dirty="0" smtClean="0">
                <a:solidFill>
                  <a:schemeClr val="tx2"/>
                </a:solidFill>
              </a:rPr>
              <a:t>Come è stato prodotto</a:t>
            </a:r>
          </a:p>
          <a:p>
            <a:r>
              <a:rPr lang="it-IT" sz="2400" dirty="0" smtClean="0">
                <a:solidFill>
                  <a:schemeClr val="tx2"/>
                </a:solidFill>
              </a:rPr>
              <a:t>Come viene classificato</a:t>
            </a:r>
          </a:p>
          <a:p>
            <a:r>
              <a:rPr lang="it-IT" sz="2400" dirty="0" err="1" smtClean="0">
                <a:solidFill>
                  <a:schemeClr val="tx2"/>
                </a:solidFill>
              </a:rPr>
              <a:t>Etc</a:t>
            </a:r>
            <a:r>
              <a:rPr lang="it-IT" sz="2400" dirty="0" smtClean="0">
                <a:solidFill>
                  <a:schemeClr val="tx2"/>
                </a:solidFill>
              </a:rPr>
              <a:t>..</a:t>
            </a:r>
          </a:p>
          <a:p>
            <a:endParaRPr lang="it-IT" sz="2400" dirty="0"/>
          </a:p>
        </p:txBody>
      </p:sp>
      <p:pic>
        <p:nvPicPr>
          <p:cNvPr id="5" name="Picture 2" descr="Risultati immagini per carta d'identità immagin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688449"/>
            <a:ext cx="3276872" cy="2401371"/>
          </a:xfrm>
          <a:prstGeom prst="rect">
            <a:avLst/>
          </a:prstGeom>
          <a:noFill/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4149080"/>
            <a:ext cx="842392" cy="487680"/>
          </a:xfrm>
          <a:prstGeom prst="rect">
            <a:avLst/>
          </a:prstGeom>
        </p:spPr>
      </p:pic>
      <p:pic>
        <p:nvPicPr>
          <p:cNvPr id="4" name="Picture 4" descr="http://www.sestosg.net/imgWps/int/368-immagine1-ci_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140968"/>
            <a:ext cx="1368152" cy="2031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>
            <a:noAutofit/>
          </a:bodyPr>
          <a:lstStyle/>
          <a:p>
            <a:r>
              <a:rPr lang="it-IT" sz="2800" b="1" dirty="0" smtClean="0">
                <a:solidFill>
                  <a:schemeClr val="tx2"/>
                </a:solidFill>
              </a:rPr>
              <a:t>1 file </a:t>
            </a:r>
            <a:r>
              <a:rPr lang="it-IT" sz="2800" b="1" dirty="0" err="1" smtClean="0">
                <a:solidFill>
                  <a:schemeClr val="tx2"/>
                </a:solidFill>
              </a:rPr>
              <a:t>ods</a:t>
            </a:r>
            <a:r>
              <a:rPr lang="it-IT" sz="2800" b="1" dirty="0" smtClean="0">
                <a:solidFill>
                  <a:schemeClr val="tx2"/>
                </a:solidFill>
              </a:rPr>
              <a:t> (open </a:t>
            </a:r>
            <a:r>
              <a:rPr lang="it-IT" sz="2800" b="1" dirty="0" err="1" smtClean="0">
                <a:solidFill>
                  <a:schemeClr val="tx2"/>
                </a:solidFill>
              </a:rPr>
              <a:t>document</a:t>
            </a:r>
            <a:r>
              <a:rPr lang="it-IT" sz="2800" b="1" dirty="0" smtClean="0">
                <a:solidFill>
                  <a:schemeClr val="tx2"/>
                </a:solidFill>
              </a:rPr>
              <a:t>) </a:t>
            </a:r>
            <a:br>
              <a:rPr lang="it-IT" sz="2800" b="1" dirty="0" smtClean="0">
                <a:solidFill>
                  <a:schemeClr val="tx2"/>
                </a:solidFill>
              </a:rPr>
            </a:br>
            <a:r>
              <a:rPr lang="it-IT" sz="2800" b="1" dirty="0" smtClean="0">
                <a:solidFill>
                  <a:schemeClr val="tx2"/>
                </a:solidFill>
              </a:rPr>
              <a:t>con le stesse funzionalità del file </a:t>
            </a:r>
            <a:r>
              <a:rPr lang="it-IT" sz="2800" b="1" dirty="0" err="1" smtClean="0">
                <a:solidFill>
                  <a:schemeClr val="tx2"/>
                </a:solidFill>
              </a:rPr>
              <a:t>excel</a:t>
            </a:r>
            <a:r>
              <a:rPr lang="it-IT" sz="2800" b="1" dirty="0" smtClean="0">
                <a:solidFill>
                  <a:schemeClr val="tx2"/>
                </a:solidFill>
              </a:rPr>
              <a:t> </a:t>
            </a:r>
            <a:endParaRPr lang="it-IT" sz="2800" b="1" dirty="0">
              <a:solidFill>
                <a:schemeClr val="tx2"/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204864"/>
            <a:ext cx="8309060" cy="29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e 4"/>
          <p:cNvSpPr/>
          <p:nvPr/>
        </p:nvSpPr>
        <p:spPr>
          <a:xfrm>
            <a:off x="683568" y="3789040"/>
            <a:ext cx="2592288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8229600" cy="2290266"/>
          </a:xfrm>
        </p:spPr>
        <p:txBody>
          <a:bodyPr>
            <a:normAutofit/>
          </a:bodyPr>
          <a:lstStyle/>
          <a:p>
            <a:r>
              <a:rPr lang="it-IT" sz="2800" b="1" dirty="0" smtClean="0">
                <a:solidFill>
                  <a:schemeClr val="tx2"/>
                </a:solidFill>
              </a:rPr>
              <a:t>1 database in Access per convertire le schede metadati realizzate con versioni precedenti nella versione conforme al RNDT</a:t>
            </a:r>
            <a:endParaRPr lang="it-IT" sz="2800" b="1" dirty="0">
              <a:solidFill>
                <a:schemeClr val="tx2"/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316" y="2996952"/>
            <a:ext cx="7737132" cy="2636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e 4"/>
          <p:cNvSpPr/>
          <p:nvPr/>
        </p:nvSpPr>
        <p:spPr>
          <a:xfrm>
            <a:off x="611560" y="5085184"/>
            <a:ext cx="1872208" cy="2160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634679"/>
            <a:ext cx="8229600" cy="778098"/>
          </a:xfrm>
        </p:spPr>
        <p:txBody>
          <a:bodyPr/>
          <a:lstStyle/>
          <a:p>
            <a:r>
              <a:rPr lang="it-IT" sz="2800" b="1" dirty="0" smtClean="0">
                <a:solidFill>
                  <a:schemeClr val="tx2"/>
                </a:solidFill>
              </a:rPr>
              <a:t>QSPHERE – </a:t>
            </a:r>
            <a:r>
              <a:rPr lang="it-IT" sz="2800" b="1" dirty="0" err="1" smtClean="0">
                <a:solidFill>
                  <a:schemeClr val="tx2"/>
                </a:solidFill>
              </a:rPr>
              <a:t>plugin</a:t>
            </a:r>
            <a:r>
              <a:rPr lang="it-IT" sz="2800" b="1" dirty="0" smtClean="0">
                <a:solidFill>
                  <a:schemeClr val="tx2"/>
                </a:solidFill>
              </a:rPr>
              <a:t> di QGIS </a:t>
            </a:r>
            <a:endParaRPr lang="it-IT" sz="2800" b="1" dirty="0">
              <a:solidFill>
                <a:schemeClr val="tx2"/>
              </a:solidFill>
            </a:endParaRPr>
          </a:p>
        </p:txBody>
      </p:sp>
      <p:pic>
        <p:nvPicPr>
          <p:cNvPr id="5" name="Immagine 4" descr="geoQSphere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1412777"/>
            <a:ext cx="4824536" cy="3100853"/>
          </a:xfrm>
          <a:prstGeom prst="rect">
            <a:avLst/>
          </a:prstGeom>
        </p:spPr>
      </p:pic>
      <p:pic>
        <p:nvPicPr>
          <p:cNvPr id="6" name="Immagine 5" descr="vincoli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3212977"/>
            <a:ext cx="5364088" cy="3447637"/>
          </a:xfrm>
          <a:prstGeom prst="rect">
            <a:avLst/>
          </a:prstGeom>
        </p:spPr>
      </p:pic>
      <p:pic>
        <p:nvPicPr>
          <p:cNvPr id="4" name="Segnaposto contenuto 3" descr="identificazioneQsphere.jpg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060849"/>
            <a:ext cx="4752528" cy="3054571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2" t="-9623"/>
          <a:stretch>
            <a:fillRect/>
          </a:stretch>
        </p:blipFill>
        <p:spPr bwMode="auto">
          <a:xfrm>
            <a:off x="7596336" y="402236"/>
            <a:ext cx="864096" cy="894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850702"/>
            <a:ext cx="8291264" cy="634082"/>
          </a:xfrm>
        </p:spPr>
        <p:txBody>
          <a:bodyPr/>
          <a:lstStyle/>
          <a:p>
            <a:r>
              <a:rPr lang="it-IT" sz="2800" b="1" dirty="0" smtClean="0">
                <a:solidFill>
                  <a:schemeClr val="tx2"/>
                </a:solidFill>
              </a:rPr>
              <a:t>COSA PUO’ FARE L’UTENTE CON IL DATO PUBBLICATO?</a:t>
            </a:r>
            <a:endParaRPr lang="it-IT" sz="2800" b="1" dirty="0">
              <a:solidFill>
                <a:schemeClr val="tx2"/>
              </a:solidFill>
            </a:endParaRPr>
          </a:p>
        </p:txBody>
      </p:sp>
      <p:pic>
        <p:nvPicPr>
          <p:cNvPr id="4" name="Segnaposto contenuto 3" descr="diritti_doveri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204864"/>
            <a:ext cx="6760774" cy="392124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629816"/>
            <a:ext cx="8229600" cy="566936"/>
          </a:xfrm>
        </p:spPr>
        <p:txBody>
          <a:bodyPr/>
          <a:lstStyle/>
          <a:p>
            <a:r>
              <a:rPr lang="it-IT" sz="3200" b="1" dirty="0" smtClean="0">
                <a:solidFill>
                  <a:schemeClr val="tx2"/>
                </a:solidFill>
              </a:rPr>
              <a:t>PREMESSA</a:t>
            </a:r>
            <a:endParaRPr lang="it-IT" sz="3200" b="1" dirty="0">
              <a:solidFill>
                <a:schemeClr val="tx2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83568" y="1772816"/>
            <a:ext cx="7920880" cy="345638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it-IT" sz="2800" dirty="0" smtClean="0">
                <a:solidFill>
                  <a:schemeClr val="tx2"/>
                </a:solidFill>
              </a:rPr>
              <a:t>CAD art. 52 comma 2: </a:t>
            </a:r>
          </a:p>
          <a:p>
            <a:pPr algn="just">
              <a:buNone/>
            </a:pPr>
            <a:r>
              <a:rPr lang="it-IT" sz="2800" dirty="0" smtClean="0">
                <a:solidFill>
                  <a:schemeClr val="tx2"/>
                </a:solidFill>
              </a:rPr>
              <a:t>“</a:t>
            </a:r>
            <a:r>
              <a:rPr lang="it-IT" sz="2800" dirty="0" smtClean="0">
                <a:solidFill>
                  <a:srgbClr val="C00000"/>
                </a:solidFill>
              </a:rPr>
              <a:t>i dati e i documenti che le amministrazioni titolari pubblicano</a:t>
            </a:r>
            <a:r>
              <a:rPr lang="it-IT" sz="2800" dirty="0" smtClean="0">
                <a:solidFill>
                  <a:schemeClr val="tx2"/>
                </a:solidFill>
              </a:rPr>
              <a:t> con qualsiasi modalità, </a:t>
            </a:r>
            <a:r>
              <a:rPr lang="it-IT" sz="2800" dirty="0" smtClean="0">
                <a:solidFill>
                  <a:srgbClr val="C00000"/>
                </a:solidFill>
              </a:rPr>
              <a:t>senza l’espressa adozione di una licenza</a:t>
            </a:r>
            <a:r>
              <a:rPr lang="it-IT" sz="2800" dirty="0" smtClean="0">
                <a:solidFill>
                  <a:schemeClr val="tx2"/>
                </a:solidFill>
              </a:rPr>
              <a:t>.. </a:t>
            </a:r>
            <a:r>
              <a:rPr lang="it-IT" sz="2800" dirty="0" smtClean="0">
                <a:solidFill>
                  <a:srgbClr val="C00000"/>
                </a:solidFill>
              </a:rPr>
              <a:t>si intendono rilasciati come dati di tipo APERTO</a:t>
            </a:r>
            <a:r>
              <a:rPr lang="it-IT" sz="2800" dirty="0">
                <a:solidFill>
                  <a:schemeClr val="tx2"/>
                </a:solidFill>
              </a:rPr>
              <a:t> </a:t>
            </a:r>
            <a:r>
              <a:rPr lang="it-IT" sz="2800" dirty="0" smtClean="0">
                <a:solidFill>
                  <a:schemeClr val="tx2"/>
                </a:solidFill>
              </a:rPr>
              <a:t>“</a:t>
            </a:r>
          </a:p>
          <a:p>
            <a:pPr algn="just">
              <a:buNone/>
            </a:pPr>
            <a:endParaRPr lang="it-IT" sz="2800" dirty="0" smtClean="0">
              <a:solidFill>
                <a:schemeClr val="tx2"/>
              </a:solidFill>
            </a:endParaRPr>
          </a:p>
          <a:p>
            <a:pPr algn="ctr">
              <a:buNone/>
            </a:pPr>
            <a:r>
              <a:rPr lang="it-IT" sz="2800" dirty="0" smtClean="0">
                <a:solidFill>
                  <a:schemeClr val="tx2"/>
                </a:solidFill>
              </a:rPr>
              <a:t>dal 19 marzo 2013 open data </a:t>
            </a:r>
            <a:r>
              <a:rPr lang="it-IT" sz="2800" dirty="0" err="1" smtClean="0">
                <a:solidFill>
                  <a:schemeClr val="tx2"/>
                </a:solidFill>
              </a:rPr>
              <a:t>by</a:t>
            </a:r>
            <a:r>
              <a:rPr lang="it-IT" sz="2800" dirty="0" smtClean="0">
                <a:solidFill>
                  <a:schemeClr val="tx2"/>
                </a:solidFill>
              </a:rPr>
              <a:t> default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629816"/>
            <a:ext cx="8229600" cy="566936"/>
          </a:xfrm>
        </p:spPr>
        <p:txBody>
          <a:bodyPr/>
          <a:lstStyle/>
          <a:p>
            <a:r>
              <a:rPr lang="it-IT" sz="3200" b="1" dirty="0" smtClean="0">
                <a:solidFill>
                  <a:schemeClr val="tx2"/>
                </a:solidFill>
              </a:rPr>
              <a:t>DATO </a:t>
            </a:r>
            <a:r>
              <a:rPr lang="it-IT" sz="3200" b="1" dirty="0" err="1" smtClean="0">
                <a:solidFill>
                  <a:schemeClr val="tx2"/>
                </a:solidFill>
              </a:rPr>
              <a:t>DI</a:t>
            </a:r>
            <a:r>
              <a:rPr lang="it-IT" sz="3200" b="1" dirty="0" smtClean="0">
                <a:solidFill>
                  <a:schemeClr val="tx2"/>
                </a:solidFill>
              </a:rPr>
              <a:t> TIPO APERTO </a:t>
            </a:r>
            <a:r>
              <a:rPr lang="it-IT" sz="3200" dirty="0" smtClean="0">
                <a:solidFill>
                  <a:schemeClr val="tx2"/>
                </a:solidFill>
              </a:rPr>
              <a:t>(art. 68 CAD)</a:t>
            </a:r>
            <a:endParaRPr lang="it-IT" sz="3200" dirty="0">
              <a:solidFill>
                <a:schemeClr val="tx2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39552" y="1340768"/>
            <a:ext cx="8352928" cy="439248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it-IT" sz="2800" dirty="0" smtClean="0">
                <a:solidFill>
                  <a:schemeClr val="tx2"/>
                </a:solidFill>
              </a:rPr>
              <a:t>PUBBLICO: conoscibile da chiunque</a:t>
            </a:r>
          </a:p>
          <a:p>
            <a:pPr algn="just">
              <a:buNone/>
            </a:pPr>
            <a:r>
              <a:rPr lang="it-IT" sz="2800" dirty="0" smtClean="0">
                <a:solidFill>
                  <a:schemeClr val="tx2"/>
                </a:solidFill>
              </a:rPr>
              <a:t>GRATUITO: reso disponibile gratuitamente o a costi marginali</a:t>
            </a:r>
          </a:p>
          <a:p>
            <a:pPr algn="just">
              <a:buNone/>
            </a:pPr>
            <a:r>
              <a:rPr lang="it-IT" sz="2800" dirty="0" smtClean="0">
                <a:solidFill>
                  <a:schemeClr val="tx2"/>
                </a:solidFill>
              </a:rPr>
              <a:t>ACCESSIBILE: disponibile in formato aperto e corredato da metadato</a:t>
            </a:r>
          </a:p>
          <a:p>
            <a:pPr algn="just">
              <a:buNone/>
            </a:pPr>
            <a:r>
              <a:rPr lang="it-IT" sz="2800" dirty="0" smtClean="0">
                <a:solidFill>
                  <a:schemeClr val="tx2"/>
                </a:solidFill>
              </a:rPr>
              <a:t>DISPONIBILE: è associata una licenza d’uso che ne consente il libero riutilizzo anche ai fini commerciali con al massimo l’obbligo di citare la fonte di provenienza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6012160" y="1208946"/>
            <a:ext cx="2808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40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Geoportale</a:t>
            </a:r>
            <a:endParaRPr lang="it-IT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Requisiti</a:t>
            </a:r>
            <a:r>
              <a:rPr lang="en-US" dirty="0"/>
              <a:t> </a:t>
            </a:r>
            <a:r>
              <a:rPr lang="en-US" dirty="0" err="1" smtClean="0"/>
              <a:t>dei</a:t>
            </a:r>
            <a:r>
              <a:rPr lang="en-US" dirty="0" smtClean="0"/>
              <a:t> </a:t>
            </a:r>
            <a:r>
              <a:rPr lang="en-US" dirty="0" err="1" smtClean="0"/>
              <a:t>dati</a:t>
            </a:r>
            <a:r>
              <a:rPr lang="en-US" dirty="0" smtClean="0"/>
              <a:t> </a:t>
            </a:r>
            <a:r>
              <a:rPr lang="en-US" dirty="0" err="1" smtClean="0"/>
              <a:t>aperti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1"/>
            <a:ext cx="8686800" cy="4525963"/>
          </a:xfrm>
        </p:spPr>
        <p:txBody>
          <a:bodyPr/>
          <a:lstStyle/>
          <a:p>
            <a:pPr marL="0" indent="0">
              <a:buNone/>
              <a:tabLst>
                <a:tab pos="4219575" algn="l"/>
              </a:tabLst>
            </a:pPr>
            <a:r>
              <a:rPr lang="en-US" sz="4000" dirty="0" err="1" smtClean="0"/>
              <a:t>Completi</a:t>
            </a:r>
            <a:r>
              <a:rPr lang="en-US" sz="4000" dirty="0" smtClean="0"/>
              <a:t>	</a:t>
            </a:r>
            <a:r>
              <a:rPr lang="en-US" sz="4000" dirty="0" err="1" smtClean="0"/>
              <a:t>Primari</a:t>
            </a:r>
            <a:endParaRPr lang="en-US" sz="4000" dirty="0" smtClean="0"/>
          </a:p>
          <a:p>
            <a:pPr marL="0" indent="0">
              <a:buNone/>
              <a:tabLst>
                <a:tab pos="4219575" algn="l"/>
              </a:tabLst>
            </a:pPr>
            <a:r>
              <a:rPr lang="en-US" sz="4000" dirty="0" err="1" smtClean="0"/>
              <a:t>Tempestivi</a:t>
            </a:r>
            <a:r>
              <a:rPr lang="en-US" sz="4000" dirty="0" smtClean="0"/>
              <a:t>	</a:t>
            </a:r>
            <a:r>
              <a:rPr lang="en-US" sz="4000" dirty="0" err="1" smtClean="0"/>
              <a:t>Accessibili</a:t>
            </a:r>
            <a:endParaRPr lang="en-US" sz="4000" dirty="0"/>
          </a:p>
          <a:p>
            <a:pPr marL="0" indent="0">
              <a:buNone/>
              <a:tabLst>
                <a:tab pos="4219575" algn="l"/>
              </a:tabLst>
            </a:pPr>
            <a:r>
              <a:rPr lang="en-US" sz="4000" dirty="0" smtClean="0"/>
              <a:t>No </a:t>
            </a:r>
            <a:r>
              <a:rPr lang="en-US" sz="4000" dirty="0" err="1" smtClean="0"/>
              <a:t>licenze</a:t>
            </a:r>
            <a:r>
              <a:rPr lang="en-US" sz="4000" dirty="0" smtClean="0"/>
              <a:t> </a:t>
            </a:r>
            <a:r>
              <a:rPr lang="en-US" sz="4000" dirty="0" err="1" smtClean="0"/>
              <a:t>limitanti</a:t>
            </a:r>
            <a:r>
              <a:rPr lang="en-US" sz="4000" dirty="0" smtClean="0"/>
              <a:t>	</a:t>
            </a:r>
            <a:r>
              <a:rPr lang="en-US" sz="4000" dirty="0" err="1" smtClean="0"/>
              <a:t>Riutilizzabili</a:t>
            </a:r>
            <a:r>
              <a:rPr lang="en-US" sz="4000" dirty="0" smtClean="0"/>
              <a:t> 	</a:t>
            </a:r>
          </a:p>
          <a:p>
            <a:pPr marL="0" indent="0">
              <a:buNone/>
              <a:tabLst>
                <a:tab pos="4219575" algn="l"/>
              </a:tabLst>
            </a:pPr>
            <a:r>
              <a:rPr lang="en-US" sz="4000" dirty="0" err="1" smtClean="0"/>
              <a:t>Ricercabili</a:t>
            </a:r>
            <a:r>
              <a:rPr lang="en-US" sz="4000" dirty="0" smtClean="0"/>
              <a:t>	</a:t>
            </a:r>
            <a:r>
              <a:rPr lang="en-US" sz="4000" dirty="0" err="1" smtClean="0"/>
              <a:t>Permanenti</a:t>
            </a:r>
            <a:r>
              <a:rPr lang="en-US" sz="4000" dirty="0" smtClean="0"/>
              <a:t>	</a:t>
            </a:r>
          </a:p>
          <a:p>
            <a:pPr marL="0" indent="0">
              <a:buNone/>
              <a:tabLst>
                <a:tab pos="4219575" algn="l"/>
              </a:tabLst>
            </a:pPr>
            <a:r>
              <a:rPr lang="en-US" sz="4000" dirty="0" err="1" smtClean="0"/>
              <a:t>Leggibili</a:t>
            </a:r>
            <a:r>
              <a:rPr lang="en-US" sz="4000" dirty="0" smtClean="0"/>
              <a:t> </a:t>
            </a:r>
            <a:r>
              <a:rPr lang="en-US" sz="4000" dirty="0" err="1" smtClean="0"/>
              <a:t>da</a:t>
            </a:r>
            <a:r>
              <a:rPr lang="en-US" sz="4000" dirty="0" smtClean="0"/>
              <a:t> computer 	</a:t>
            </a:r>
          </a:p>
          <a:p>
            <a:pPr marL="0" indent="0">
              <a:buNone/>
              <a:tabLst>
                <a:tab pos="4219575" algn="l"/>
              </a:tabLst>
            </a:pPr>
            <a:r>
              <a:rPr lang="en-US" sz="4000" dirty="0" smtClean="0"/>
              <a:t>In </a:t>
            </a:r>
            <a:r>
              <a:rPr lang="en-US" sz="4000" dirty="0" err="1" smtClean="0"/>
              <a:t>formati</a:t>
            </a:r>
            <a:r>
              <a:rPr lang="en-US" sz="4000" dirty="0" smtClean="0"/>
              <a:t> non </a:t>
            </a:r>
            <a:r>
              <a:rPr lang="en-US" sz="4000" dirty="0" err="1" smtClean="0"/>
              <a:t>proprietari</a:t>
            </a:r>
            <a:r>
              <a:rPr lang="en-US" sz="4000" dirty="0" smtClean="0"/>
              <a:t> </a:t>
            </a:r>
          </a:p>
          <a:p>
            <a:pPr marL="0" indent="0">
              <a:buNone/>
              <a:tabLst>
                <a:tab pos="4219575" algn="l"/>
              </a:tabLst>
            </a:pPr>
            <a:r>
              <a:rPr lang="en-US" dirty="0" smtClean="0"/>
              <a:t>	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803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556792"/>
            <a:ext cx="8507288" cy="4824536"/>
          </a:xfrm>
        </p:spPr>
        <p:txBody>
          <a:bodyPr/>
          <a:lstStyle/>
          <a:p>
            <a:pPr>
              <a:buNone/>
              <a:tabLst>
                <a:tab pos="990600" algn="l"/>
              </a:tabLst>
            </a:pPr>
            <a:r>
              <a:rPr lang="it-IT" sz="2400" dirty="0" smtClean="0"/>
              <a:t>★ </a:t>
            </a:r>
            <a:r>
              <a:rPr lang="it-IT" sz="2400" dirty="0" smtClean="0">
                <a:solidFill>
                  <a:schemeClr val="tx2"/>
                </a:solidFill>
              </a:rPr>
              <a:t>Disponibili su Internet con una licenza aperta (jpg, pdf, gif)</a:t>
            </a:r>
          </a:p>
          <a:p>
            <a:pPr>
              <a:buNone/>
              <a:tabLst>
                <a:tab pos="1885950" algn="l"/>
              </a:tabLst>
            </a:pPr>
            <a:r>
              <a:rPr lang="it-IT" sz="2400" dirty="0" smtClean="0"/>
              <a:t>★★  </a:t>
            </a:r>
            <a:r>
              <a:rPr lang="it-IT" sz="2400" dirty="0" smtClean="0">
                <a:solidFill>
                  <a:schemeClr val="tx2"/>
                </a:solidFill>
              </a:rPr>
              <a:t>Disponibili con una struttura di dati “</a:t>
            </a:r>
            <a:r>
              <a:rPr lang="it-IT" sz="2400" dirty="0" err="1" smtClean="0">
                <a:solidFill>
                  <a:schemeClr val="tx2"/>
                </a:solidFill>
              </a:rPr>
              <a:t>machine-readable</a:t>
            </a:r>
            <a:r>
              <a:rPr lang="it-IT" sz="2400" dirty="0" smtClean="0">
                <a:solidFill>
                  <a:schemeClr val="tx2"/>
                </a:solidFill>
              </a:rPr>
              <a:t>” (Excel invece di un’immagine o di una tabella scansionata)</a:t>
            </a:r>
          </a:p>
          <a:p>
            <a:pPr>
              <a:buNone/>
            </a:pPr>
            <a:r>
              <a:rPr lang="it-IT" sz="2400" dirty="0" smtClean="0"/>
              <a:t>★★★</a:t>
            </a:r>
            <a:r>
              <a:rPr lang="it-IT" sz="2400" dirty="0" smtClean="0">
                <a:solidFill>
                  <a:schemeClr val="tx2"/>
                </a:solidFill>
              </a:rPr>
              <a:t>Come i dati con due stelle ma con formato non proprietario (CSV invece di Excel)</a:t>
            </a:r>
          </a:p>
          <a:p>
            <a:pPr>
              <a:buNone/>
            </a:pPr>
            <a:r>
              <a:rPr lang="it-IT" sz="2400" dirty="0" smtClean="0"/>
              <a:t>★★★★ </a:t>
            </a:r>
            <a:r>
              <a:rPr lang="it-IT" sz="2400" dirty="0" smtClean="0">
                <a:solidFill>
                  <a:schemeClr val="tx2"/>
                </a:solidFill>
              </a:rPr>
              <a:t>Tutti i requisiti precedenti, più l’uso di standard aperti dal W3C (RDF e SPARQL) per l’identificazione, in modo che le persone possano individuare il vostro dato (attraverso un URL)</a:t>
            </a:r>
          </a:p>
          <a:p>
            <a:pPr>
              <a:buNone/>
            </a:pPr>
            <a:r>
              <a:rPr lang="it-IT" sz="2400" dirty="0" smtClean="0"/>
              <a:t>★★★★★</a:t>
            </a:r>
            <a:r>
              <a:rPr lang="it-IT" sz="2400" dirty="0" smtClean="0">
                <a:solidFill>
                  <a:schemeClr val="tx2"/>
                </a:solidFill>
              </a:rPr>
              <a:t>Tutti i requisiti precedenti, e in più il link dei dati a dati diversi prodotti da altre persone per fornire un contesto</a:t>
            </a:r>
            <a:endParaRPr lang="it-IT" sz="2400" dirty="0">
              <a:solidFill>
                <a:schemeClr val="tx2"/>
              </a:solidFill>
            </a:endParaRPr>
          </a:p>
        </p:txBody>
      </p:sp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467544" y="629816"/>
            <a:ext cx="8229600" cy="566936"/>
          </a:xfrm>
        </p:spPr>
        <p:txBody>
          <a:bodyPr/>
          <a:lstStyle/>
          <a:p>
            <a:r>
              <a:rPr lang="it-IT" sz="2800" b="1" dirty="0" smtClean="0">
                <a:solidFill>
                  <a:schemeClr val="tx2"/>
                </a:solidFill>
              </a:rPr>
              <a:t>LE 5 STELLE DELL’OPEN DATA</a:t>
            </a:r>
            <a:endParaRPr lang="it-IT" sz="28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9552" y="476673"/>
            <a:ext cx="8208912" cy="940966"/>
          </a:xfrm>
        </p:spPr>
        <p:txBody>
          <a:bodyPr/>
          <a:lstStyle/>
          <a:p>
            <a:r>
              <a:rPr lang="it-IT" sz="3200" b="1" dirty="0" smtClean="0">
                <a:solidFill>
                  <a:schemeClr val="tx2"/>
                </a:solidFill>
              </a:rPr>
              <a:t>PER INIZIARE … DATI NON PROPRIETARI!</a:t>
            </a:r>
            <a:endParaRPr lang="it-IT" sz="3200" b="1" dirty="0">
              <a:solidFill>
                <a:schemeClr val="tx2"/>
              </a:solidFill>
            </a:endParaRPr>
          </a:p>
        </p:txBody>
      </p:sp>
      <p:pic>
        <p:nvPicPr>
          <p:cNvPr id="4" name="Segnaposto contenuto 3" descr="lucchetto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39261" y="1600201"/>
            <a:ext cx="7005147" cy="469433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638944"/>
          </a:xfrm>
        </p:spPr>
        <p:txBody>
          <a:bodyPr/>
          <a:lstStyle/>
          <a:p>
            <a:r>
              <a:rPr lang="it-IT" sz="3200" b="1" dirty="0" smtClean="0">
                <a:solidFill>
                  <a:schemeClr val="tx2"/>
                </a:solidFill>
              </a:rPr>
              <a:t>QUALI LICENZE POSSO SCEGLIERE?</a:t>
            </a:r>
            <a:endParaRPr lang="it-IT" sz="3200" b="1" dirty="0">
              <a:solidFill>
                <a:schemeClr val="tx2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 smtClean="0"/>
          </a:p>
          <a:p>
            <a:endParaRPr lang="it-IT" dirty="0" smtClean="0"/>
          </a:p>
          <a:p>
            <a:pPr>
              <a:buNone/>
            </a:pPr>
            <a:endParaRPr lang="it-IT" dirty="0" smtClean="0"/>
          </a:p>
        </p:txBody>
      </p:sp>
      <p:pic>
        <p:nvPicPr>
          <p:cNvPr id="4" name="Immagine 3" descr="iodl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484785"/>
            <a:ext cx="3886200" cy="2159000"/>
          </a:xfrm>
          <a:prstGeom prst="rect">
            <a:avLst/>
          </a:prstGeom>
        </p:spPr>
      </p:pic>
      <p:pic>
        <p:nvPicPr>
          <p:cNvPr id="5" name="Immagine 4" descr="creativecommons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4725145"/>
            <a:ext cx="3672408" cy="977207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827584" y="3573016"/>
            <a:ext cx="396044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dirty="0" smtClean="0">
                <a:hlinkClick r:id="rId5"/>
              </a:rPr>
              <a:t>http://www.dati.gov.it/</a:t>
            </a:r>
            <a:r>
              <a:rPr lang="it-IT" dirty="0" err="1" smtClean="0">
                <a:hlinkClick r:id="rId5"/>
              </a:rPr>
              <a:t>iodl</a:t>
            </a:r>
            <a:r>
              <a:rPr lang="it-IT" dirty="0" smtClean="0">
                <a:hlinkClick r:id="rId5"/>
              </a:rPr>
              <a:t>/2.0/</a:t>
            </a:r>
            <a:endParaRPr lang="it-IT" dirty="0" smtClean="0"/>
          </a:p>
          <a:p>
            <a:pPr>
              <a:buNone/>
            </a:pPr>
            <a:r>
              <a:rPr lang="it-IT" dirty="0" smtClean="0">
                <a:hlinkClick r:id="rId6"/>
              </a:rPr>
              <a:t>http://www.formez.it/</a:t>
            </a:r>
            <a:r>
              <a:rPr lang="it-IT" dirty="0" err="1" smtClean="0">
                <a:hlinkClick r:id="rId6"/>
              </a:rPr>
              <a:t>iodl</a:t>
            </a:r>
            <a:r>
              <a:rPr lang="it-IT" dirty="0" smtClean="0">
                <a:hlinkClick r:id="rId6"/>
              </a:rPr>
              <a:t>/</a:t>
            </a:r>
            <a:endParaRPr lang="it-IT" dirty="0" smtClean="0"/>
          </a:p>
          <a:p>
            <a:pPr>
              <a:buNone/>
            </a:pPr>
            <a:endParaRPr lang="it-IT" dirty="0" smtClean="0"/>
          </a:p>
          <a:p>
            <a:pPr>
              <a:buNone/>
            </a:pPr>
            <a:endParaRPr lang="it-IT" dirty="0"/>
          </a:p>
        </p:txBody>
      </p:sp>
      <p:sp>
        <p:nvSpPr>
          <p:cNvPr id="7" name="Rettangolo 6"/>
          <p:cNvSpPr/>
          <p:nvPr/>
        </p:nvSpPr>
        <p:spPr>
          <a:xfrm>
            <a:off x="4211960" y="5733257"/>
            <a:ext cx="365003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it-IT" dirty="0" smtClean="0">
                <a:hlinkClick r:id="rId7"/>
              </a:rPr>
              <a:t>http://www.creativecommons.it/</a:t>
            </a:r>
            <a:endParaRPr lang="it-IT" dirty="0" smtClean="0"/>
          </a:p>
          <a:p>
            <a:pPr>
              <a:buNone/>
            </a:pP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539552" y="620688"/>
            <a:ext cx="7632848" cy="648072"/>
          </a:xfrm>
        </p:spPr>
        <p:txBody>
          <a:bodyPr>
            <a:normAutofit/>
          </a:bodyPr>
          <a:lstStyle/>
          <a:p>
            <a:pPr algn="l"/>
            <a:r>
              <a:rPr lang="it-IT" sz="3200" b="1" dirty="0" smtClean="0">
                <a:solidFill>
                  <a:schemeClr val="tx2"/>
                </a:solidFill>
                <a:latin typeface="+mn-lt"/>
                <a:ea typeface="Tahoma" pitchFamily="34" charset="0"/>
                <a:cs typeface="Tahoma" pitchFamily="34" charset="0"/>
              </a:rPr>
              <a:t>         I metadati: scelta o obbligo?</a:t>
            </a:r>
            <a:endParaRPr lang="it-IT" sz="3200" b="1" dirty="0">
              <a:solidFill>
                <a:schemeClr val="tx2"/>
              </a:solidFill>
              <a:latin typeface="+mn-lt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611560" y="1772816"/>
            <a:ext cx="835292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2400" b="1" dirty="0" smtClean="0">
                <a:solidFill>
                  <a:schemeClr val="tx2"/>
                </a:solidFill>
                <a:latin typeface="+mn-lt"/>
                <a:ea typeface="Tahoma" pitchFamily="34" charset="0"/>
                <a:cs typeface="Tahoma" pitchFamily="34" charset="0"/>
              </a:rPr>
              <a:t>Codice dell’Amministrazione Digitale (CAD)</a:t>
            </a:r>
          </a:p>
          <a:p>
            <a:pPr>
              <a:buNone/>
            </a:pPr>
            <a:r>
              <a:rPr lang="it-IT" sz="2400" dirty="0" smtClean="0">
                <a:solidFill>
                  <a:schemeClr val="tx2"/>
                </a:solidFill>
                <a:ea typeface="Tahoma" pitchFamily="34" charset="0"/>
                <a:cs typeface="Tahoma" pitchFamily="34" charset="0"/>
              </a:rPr>
              <a:t>D. </a:t>
            </a:r>
            <a:r>
              <a:rPr lang="it-IT" sz="2400" dirty="0" err="1" smtClean="0">
                <a:solidFill>
                  <a:schemeClr val="tx2"/>
                </a:solidFill>
                <a:ea typeface="Tahoma" pitchFamily="34" charset="0"/>
                <a:cs typeface="Tahoma" pitchFamily="34" charset="0"/>
              </a:rPr>
              <a:t>Lgs</a:t>
            </a:r>
            <a:r>
              <a:rPr lang="it-IT" sz="2400" dirty="0" smtClean="0">
                <a:solidFill>
                  <a:schemeClr val="tx2"/>
                </a:solidFill>
                <a:ea typeface="Tahoma" pitchFamily="34" charset="0"/>
                <a:cs typeface="Tahoma" pitchFamily="34" charset="0"/>
              </a:rPr>
              <a:t>. 7 marzo 2005, n. 82 </a:t>
            </a:r>
            <a:r>
              <a:rPr lang="it-IT" sz="2400" dirty="0" smtClean="0">
                <a:solidFill>
                  <a:schemeClr val="tx2"/>
                </a:solidFill>
                <a:latin typeface="+mn-lt"/>
                <a:ea typeface="Tahoma" pitchFamily="34" charset="0"/>
                <a:cs typeface="Tahoma" pitchFamily="34" charset="0"/>
              </a:rPr>
              <a:t/>
            </a:r>
            <a:br>
              <a:rPr lang="it-IT" sz="2400" dirty="0" smtClean="0">
                <a:solidFill>
                  <a:schemeClr val="tx2"/>
                </a:solidFill>
                <a:latin typeface="+mn-lt"/>
                <a:ea typeface="Tahoma" pitchFamily="34" charset="0"/>
                <a:cs typeface="Tahoma" pitchFamily="34" charset="0"/>
              </a:rPr>
            </a:br>
            <a:endParaRPr lang="it-IT" sz="2400" dirty="0" smtClean="0">
              <a:solidFill>
                <a:schemeClr val="tx2"/>
              </a:solidFill>
              <a:latin typeface="+mn-lt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it-IT" sz="2400" b="1" dirty="0" smtClean="0">
                <a:solidFill>
                  <a:schemeClr val="tx2"/>
                </a:solidFill>
                <a:latin typeface="+mn-lt"/>
                <a:ea typeface="Tahoma" pitchFamily="34" charset="0"/>
                <a:cs typeface="Tahoma" pitchFamily="34" charset="0"/>
              </a:rPr>
              <a:t>INSPIRE</a:t>
            </a:r>
          </a:p>
          <a:p>
            <a:pPr>
              <a:spcBef>
                <a:spcPts val="0"/>
              </a:spcBef>
              <a:buNone/>
            </a:pPr>
            <a:r>
              <a:rPr lang="it-IT" sz="2400" dirty="0" smtClean="0">
                <a:solidFill>
                  <a:schemeClr val="tx2"/>
                </a:solidFill>
                <a:latin typeface="+mn-lt"/>
                <a:ea typeface="Tahoma" pitchFamily="34" charset="0"/>
                <a:cs typeface="Tahoma" pitchFamily="34" charset="0"/>
              </a:rPr>
              <a:t>Direttiva 2007/2/CE recepita in Italia con il </a:t>
            </a:r>
            <a:r>
              <a:rPr lang="it-IT" sz="2400" dirty="0" err="1">
                <a:solidFill>
                  <a:schemeClr val="tx2"/>
                </a:solidFill>
                <a:latin typeface="+mn-lt"/>
                <a:ea typeface="Tahoma" pitchFamily="34" charset="0"/>
                <a:cs typeface="Tahoma" pitchFamily="34" charset="0"/>
              </a:rPr>
              <a:t>D.Lgs.</a:t>
            </a:r>
            <a:r>
              <a:rPr lang="it-IT" sz="2400" dirty="0">
                <a:solidFill>
                  <a:schemeClr val="tx2"/>
                </a:solidFill>
                <a:latin typeface="+mn-lt"/>
                <a:ea typeface="Tahoma" pitchFamily="34" charset="0"/>
                <a:cs typeface="Tahoma" pitchFamily="34" charset="0"/>
              </a:rPr>
              <a:t> </a:t>
            </a:r>
            <a:r>
              <a:rPr lang="it-IT" sz="2400" dirty="0" smtClean="0">
                <a:solidFill>
                  <a:schemeClr val="tx2"/>
                </a:solidFill>
                <a:latin typeface="+mn-lt"/>
                <a:ea typeface="Tahoma" pitchFamily="34" charset="0"/>
                <a:cs typeface="Tahoma" pitchFamily="34" charset="0"/>
              </a:rPr>
              <a:t>32/2010</a:t>
            </a:r>
          </a:p>
          <a:p>
            <a:pPr>
              <a:buNone/>
            </a:pPr>
            <a:endParaRPr lang="it-IT" sz="2400" dirty="0" smtClean="0">
              <a:solidFill>
                <a:schemeClr val="tx2"/>
              </a:solidFill>
              <a:latin typeface="+mn-lt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it-IT" sz="2400" b="1" dirty="0" smtClean="0">
                <a:solidFill>
                  <a:schemeClr val="tx2"/>
                </a:solidFill>
                <a:latin typeface="+mn-lt"/>
                <a:ea typeface="Tahoma" pitchFamily="34" charset="0"/>
                <a:cs typeface="Tahoma" pitchFamily="34" charset="0"/>
              </a:rPr>
              <a:t>Regole tecniche per la definizione del contenuto del Repertorio Nazionale dei Dati Territoriali </a:t>
            </a:r>
            <a:r>
              <a:rPr lang="it-IT" sz="2400" dirty="0" smtClean="0">
                <a:solidFill>
                  <a:schemeClr val="tx2"/>
                </a:solidFill>
                <a:latin typeface="+mn-lt"/>
                <a:ea typeface="Tahoma" pitchFamily="34" charset="0"/>
                <a:cs typeface="Tahoma" pitchFamily="34" charset="0"/>
              </a:rPr>
              <a:t/>
            </a:r>
            <a:br>
              <a:rPr lang="it-IT" sz="2400" dirty="0" smtClean="0">
                <a:solidFill>
                  <a:schemeClr val="tx2"/>
                </a:solidFill>
                <a:latin typeface="+mn-lt"/>
                <a:ea typeface="Tahoma" pitchFamily="34" charset="0"/>
                <a:cs typeface="Tahoma" pitchFamily="34" charset="0"/>
              </a:rPr>
            </a:br>
            <a:r>
              <a:rPr lang="it-IT" sz="2400" dirty="0" smtClean="0">
                <a:solidFill>
                  <a:schemeClr val="tx2"/>
                </a:solidFill>
                <a:latin typeface="+mn-lt"/>
                <a:ea typeface="Tahoma" pitchFamily="34" charset="0"/>
                <a:cs typeface="Tahoma" pitchFamily="34" charset="0"/>
              </a:rPr>
              <a:t>D.M. 10 novembre 2011</a:t>
            </a:r>
          </a:p>
          <a:p>
            <a:pPr>
              <a:buNone/>
            </a:pPr>
            <a:r>
              <a:rPr lang="it-IT" sz="2400" dirty="0" smtClean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it-IT" sz="2400" dirty="0">
              <a:solidFill>
                <a:schemeClr val="tx2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Immagine 5" descr="punto-di-domanda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566002"/>
            <a:ext cx="2561588" cy="2646974"/>
          </a:xfrm>
          <a:prstGeom prst="rect">
            <a:avLst/>
          </a:prstGeom>
          <a:solidFill>
            <a:srgbClr val="CCFFCC"/>
          </a:solidFill>
          <a:effectLst>
            <a:outerShdw blurRad="50800" dist="50800" dir="5400000" algn="ctr" rotWithShape="0">
              <a:srgbClr val="000000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 descr="Licenze_Creative_Commons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449"/>
          <a:stretch>
            <a:fillRect/>
          </a:stretch>
        </p:blipFill>
        <p:spPr>
          <a:xfrm>
            <a:off x="1957197" y="1124744"/>
            <a:ext cx="5229609" cy="45259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 descr="creative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1002" y="1600201"/>
            <a:ext cx="6135455" cy="4525963"/>
          </a:xfrm>
        </p:spPr>
      </p:pic>
      <p:sp>
        <p:nvSpPr>
          <p:cNvPr id="5" name="CasellaDiTesto 4"/>
          <p:cNvSpPr txBox="1"/>
          <p:nvPr/>
        </p:nvSpPr>
        <p:spPr>
          <a:xfrm>
            <a:off x="611560" y="1628800"/>
            <a:ext cx="1368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dirty="0" smtClean="0"/>
              <a:t>   CC </a:t>
            </a:r>
            <a:r>
              <a:rPr lang="it-IT" b="1" dirty="0" smtClean="0"/>
              <a:t>BY</a:t>
            </a:r>
            <a:endParaRPr lang="it-IT" b="1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683568" y="5661248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dirty="0" smtClean="0"/>
              <a:t>  CC </a:t>
            </a:r>
            <a:r>
              <a:rPr lang="it-IT" b="1" dirty="0" smtClean="0"/>
              <a:t>BY-SA</a:t>
            </a:r>
            <a:endParaRPr lang="it-IT" b="1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611560" y="2492896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dirty="0"/>
              <a:t> </a:t>
            </a:r>
            <a:r>
              <a:rPr lang="it-IT" dirty="0" smtClean="0"/>
              <a:t>  CC </a:t>
            </a:r>
            <a:r>
              <a:rPr lang="it-IT" b="1" dirty="0" smtClean="0"/>
              <a:t>BY-ND</a:t>
            </a:r>
            <a:endParaRPr lang="it-IT" b="1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755576" y="3429000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dirty="0" smtClean="0"/>
              <a:t>CC </a:t>
            </a:r>
            <a:r>
              <a:rPr lang="it-IT" b="1" dirty="0" smtClean="0"/>
              <a:t>BY-NC</a:t>
            </a:r>
            <a:endParaRPr lang="it-IT" b="1" dirty="0"/>
          </a:p>
        </p:txBody>
      </p:sp>
      <p:sp>
        <p:nvSpPr>
          <p:cNvPr id="9" name="CasellaDiTesto 8"/>
          <p:cNvSpPr txBox="1"/>
          <p:nvPr/>
        </p:nvSpPr>
        <p:spPr>
          <a:xfrm>
            <a:off x="683568" y="4005064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dirty="0" smtClean="0"/>
              <a:t>  CC </a:t>
            </a:r>
            <a:r>
              <a:rPr lang="it-IT" b="1" dirty="0" smtClean="0"/>
              <a:t>BY-NC-ND</a:t>
            </a:r>
            <a:endParaRPr lang="it-IT" b="1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683568" y="4469050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dirty="0" smtClean="0"/>
              <a:t>  CC </a:t>
            </a:r>
            <a:r>
              <a:rPr lang="it-IT" b="1" dirty="0" smtClean="0"/>
              <a:t>BY-NC-SA</a:t>
            </a:r>
            <a:endParaRPr lang="it-IT" b="1" dirty="0"/>
          </a:p>
        </p:txBody>
      </p:sp>
      <p:pic>
        <p:nvPicPr>
          <p:cNvPr id="11" name="Immagine 10" descr="creativecommons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8" y="476672"/>
            <a:ext cx="3788551" cy="1008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490662"/>
            <a:ext cx="8363272" cy="634082"/>
          </a:xfrm>
        </p:spPr>
        <p:txBody>
          <a:bodyPr/>
          <a:lstStyle/>
          <a:p>
            <a:r>
              <a:rPr lang="it-IT" sz="3200" b="1" dirty="0" smtClean="0">
                <a:solidFill>
                  <a:schemeClr val="tx2"/>
                </a:solidFill>
              </a:rPr>
              <a:t>LICENZE </a:t>
            </a:r>
            <a:r>
              <a:rPr lang="it-IT" sz="3200" b="1" dirty="0" err="1" smtClean="0">
                <a:solidFill>
                  <a:schemeClr val="tx2"/>
                </a:solidFill>
              </a:rPr>
              <a:t>CCBY</a:t>
            </a:r>
            <a:endParaRPr lang="it-IT" sz="3200" b="1" dirty="0">
              <a:solidFill>
                <a:schemeClr val="tx2"/>
              </a:solidFill>
            </a:endParaRPr>
          </a:p>
        </p:txBody>
      </p:sp>
      <p:pic>
        <p:nvPicPr>
          <p:cNvPr id="4" name="Segnaposto contenuto 3" descr="600px-CC_License_Freedom_Scale_Chart.pn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565" y="1268760"/>
            <a:ext cx="7395859" cy="5263385"/>
          </a:xfrm>
        </p:spPr>
      </p:pic>
      <p:sp>
        <p:nvSpPr>
          <p:cNvPr id="5" name="Ovale 4"/>
          <p:cNvSpPr/>
          <p:nvPr/>
        </p:nvSpPr>
        <p:spPr>
          <a:xfrm>
            <a:off x="539552" y="1196752"/>
            <a:ext cx="2520280" cy="201622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                    </a:t>
            </a:r>
            <a:endParaRPr lang="it-IT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2060848"/>
            <a:ext cx="8147248" cy="4065316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it-IT" b="1" dirty="0" smtClean="0">
                <a:solidFill>
                  <a:schemeClr val="tx2"/>
                </a:solidFill>
              </a:rPr>
              <a:t>Sei libero di:</a:t>
            </a:r>
            <a:endParaRPr lang="it-IT" dirty="0" smtClean="0">
              <a:solidFill>
                <a:schemeClr val="tx2"/>
              </a:solidFill>
            </a:endParaRPr>
          </a:p>
          <a:p>
            <a:r>
              <a:rPr lang="it-IT" dirty="0" smtClean="0">
                <a:solidFill>
                  <a:schemeClr val="tx2"/>
                </a:solidFill>
              </a:rPr>
              <a:t>riprodurre, distribuire al pubblico, concedere in locazione, presentare e dimostrare in pubblico, comunicare al pubblico, trasmettere e ritrasmettere in qualunque modo, eseguire, recitare, rappresentare, includere in opere collettive e/o composte pubblicare, estrarre e reimpiegare le informazioni;</a:t>
            </a:r>
          </a:p>
          <a:p>
            <a:r>
              <a:rPr lang="it-IT" dirty="0" smtClean="0">
                <a:solidFill>
                  <a:schemeClr val="tx2"/>
                </a:solidFill>
              </a:rPr>
              <a:t>creare un lavoro derivato ed esercitare sul lavoro derivato i diritti di cui al punto precedente, per esempio attraverso la combinazione con altre informazioni (</a:t>
            </a:r>
            <a:r>
              <a:rPr lang="it-IT" dirty="0" err="1" smtClean="0">
                <a:solidFill>
                  <a:schemeClr val="tx2"/>
                </a:solidFill>
              </a:rPr>
              <a:t>mashup</a:t>
            </a:r>
            <a:r>
              <a:rPr lang="it-IT" dirty="0" smtClean="0">
                <a:solidFill>
                  <a:schemeClr val="tx2"/>
                </a:solidFill>
              </a:rPr>
              <a:t>).</a:t>
            </a:r>
          </a:p>
          <a:p>
            <a:pPr>
              <a:buNone/>
            </a:pPr>
            <a:r>
              <a:rPr lang="it-IT" b="1" dirty="0" smtClean="0">
                <a:solidFill>
                  <a:schemeClr val="tx2"/>
                </a:solidFill>
              </a:rPr>
              <a:t>A condizione di:</a:t>
            </a:r>
            <a:endParaRPr lang="it-IT" dirty="0" smtClean="0">
              <a:solidFill>
                <a:schemeClr val="tx2"/>
              </a:solidFill>
            </a:endParaRPr>
          </a:p>
          <a:p>
            <a:r>
              <a:rPr lang="it-IT" u="sng" dirty="0" smtClean="0">
                <a:solidFill>
                  <a:schemeClr val="tx2"/>
                </a:solidFill>
              </a:rPr>
              <a:t>indicare la fonte delle informazioni e il nome del licenziante</a:t>
            </a:r>
            <a:r>
              <a:rPr lang="it-IT" dirty="0" smtClean="0">
                <a:solidFill>
                  <a:schemeClr val="tx2"/>
                </a:solidFill>
              </a:rPr>
              <a:t>, includendo, se possibile, una copia di questa licenza o un collegamento (link) ad essa.</a:t>
            </a:r>
          </a:p>
          <a:p>
            <a:r>
              <a:rPr lang="it-IT" dirty="0" smtClean="0">
                <a:solidFill>
                  <a:schemeClr val="tx2"/>
                </a:solidFill>
              </a:rPr>
              <a:t>non riutilizzare le informazioni in un modo che suggerisca che abbiano carattere di ufficialità o che il Licenziante approvi l'uso che fai delle Informazioni;</a:t>
            </a:r>
          </a:p>
          <a:p>
            <a:r>
              <a:rPr lang="it-IT" dirty="0" smtClean="0">
                <a:solidFill>
                  <a:schemeClr val="tx2"/>
                </a:solidFill>
              </a:rPr>
              <a:t>prendere ogni misura ragionevole affinché gli usi innanzi consentiti non traggano in inganno altri soggetti e le Informazioni medesime non vengano travisate.</a:t>
            </a:r>
          </a:p>
          <a:p>
            <a:endParaRPr lang="it-IT" dirty="0">
              <a:solidFill>
                <a:schemeClr val="tx2"/>
              </a:solidFill>
            </a:endParaRPr>
          </a:p>
        </p:txBody>
      </p:sp>
      <p:pic>
        <p:nvPicPr>
          <p:cNvPr id="5" name="Immagine 4" descr="iodl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631917"/>
            <a:ext cx="2808312" cy="1560173"/>
          </a:xfrm>
          <a:prstGeom prst="rect">
            <a:avLst/>
          </a:prstGeom>
        </p:spPr>
      </p:pic>
      <p:sp>
        <p:nvSpPr>
          <p:cNvPr id="4" name="Rettangolo 3"/>
          <p:cNvSpPr/>
          <p:nvPr/>
        </p:nvSpPr>
        <p:spPr>
          <a:xfrm>
            <a:off x="7759774" y="1416220"/>
            <a:ext cx="12767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it-IT" sz="4800" dirty="0">
                <a:solidFill>
                  <a:schemeClr val="accent2">
                    <a:lumMod val="75000"/>
                  </a:schemeClr>
                </a:solidFill>
              </a:rPr>
              <a:t>2.0</a:t>
            </a:r>
            <a:r>
              <a:rPr lang="it-IT" sz="54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endParaRPr 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39552" y="2348880"/>
            <a:ext cx="8352928" cy="3816425"/>
          </a:xfrm>
        </p:spPr>
        <p:txBody>
          <a:bodyPr>
            <a:normAutofit/>
          </a:bodyPr>
          <a:lstStyle/>
          <a:p>
            <a:pPr marL="0" indent="0" algn="just" fontAlgn="b">
              <a:buNone/>
            </a:pPr>
            <a:r>
              <a:rPr lang="it-IT" sz="2400" dirty="0" err="1" smtClean="0">
                <a:solidFill>
                  <a:schemeClr val="tx2"/>
                </a:solidFill>
              </a:rPr>
              <a:t>IODL</a:t>
            </a:r>
            <a:r>
              <a:rPr lang="it-IT" sz="2400" dirty="0" smtClean="0">
                <a:solidFill>
                  <a:schemeClr val="tx2"/>
                </a:solidFill>
              </a:rPr>
              <a:t> 1.0: obbligo di pubblicare e condividere gli eventuali lavori derivati (ad esempio, applicazioni) </a:t>
            </a:r>
            <a:r>
              <a:rPr lang="it-IT" sz="2400" u="sng" dirty="0" smtClean="0">
                <a:solidFill>
                  <a:schemeClr val="tx2"/>
                </a:solidFill>
              </a:rPr>
              <a:t>con la stessa licenza </a:t>
            </a:r>
            <a:r>
              <a:rPr lang="it-IT" sz="2400" dirty="0" smtClean="0">
                <a:solidFill>
                  <a:schemeClr val="tx2"/>
                </a:solidFill>
              </a:rPr>
              <a:t>o con altra licenza aperta, ritenuta compatibile.</a:t>
            </a:r>
            <a:endParaRPr lang="it-IT" sz="2400" dirty="0">
              <a:solidFill>
                <a:schemeClr val="tx2"/>
              </a:solidFill>
            </a:endParaRPr>
          </a:p>
        </p:txBody>
      </p:sp>
      <p:pic>
        <p:nvPicPr>
          <p:cNvPr id="4" name="Immagine 3" descr="iodl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587445"/>
            <a:ext cx="2738536" cy="1521410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7742584" y="1484784"/>
            <a:ext cx="10081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it-IT" sz="4000" dirty="0" smtClean="0">
                <a:solidFill>
                  <a:schemeClr val="accent2">
                    <a:lumMod val="75000"/>
                  </a:schemeClr>
                </a:solidFill>
              </a:rPr>
              <a:t>1.0</a:t>
            </a:r>
            <a:endParaRPr lang="it-IT" sz="4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143000"/>
          </a:xfrm>
        </p:spPr>
        <p:txBody>
          <a:bodyPr/>
          <a:lstStyle/>
          <a:p>
            <a:r>
              <a:rPr lang="it-IT" sz="2800" b="1" dirty="0" smtClean="0">
                <a:solidFill>
                  <a:schemeClr val="tx2"/>
                </a:solidFill>
              </a:rPr>
              <a:t>Creative </a:t>
            </a:r>
            <a:r>
              <a:rPr lang="it-IT" sz="2800" b="1" dirty="0" err="1" smtClean="0">
                <a:solidFill>
                  <a:schemeClr val="tx2"/>
                </a:solidFill>
              </a:rPr>
              <a:t>Commons</a:t>
            </a:r>
            <a:r>
              <a:rPr lang="it-IT" sz="2800" b="1" dirty="0" smtClean="0">
                <a:solidFill>
                  <a:schemeClr val="tx2"/>
                </a:solidFill>
              </a:rPr>
              <a:t> e IODL </a:t>
            </a:r>
            <a:endParaRPr lang="it-IT" sz="2800" b="1" dirty="0">
              <a:solidFill>
                <a:schemeClr val="tx2"/>
              </a:solidFill>
            </a:endParaRPr>
          </a:p>
        </p:txBody>
      </p:sp>
      <p:pic>
        <p:nvPicPr>
          <p:cNvPr id="6" name="Segnaposto contenuto 5" descr="CCBY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466181"/>
            <a:ext cx="3960440" cy="1389811"/>
          </a:xfrm>
        </p:spPr>
      </p:pic>
      <p:pic>
        <p:nvPicPr>
          <p:cNvPr id="7" name="Immagine 6" descr="iodl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4365104"/>
            <a:ext cx="3023219" cy="1679566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7596336" y="5301208"/>
            <a:ext cx="10081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4000" dirty="0" smtClean="0">
                <a:solidFill>
                  <a:schemeClr val="accent2">
                    <a:lumMod val="75000"/>
                  </a:schemeClr>
                </a:solidFill>
              </a:rPr>
              <a:t>2.0</a:t>
            </a:r>
            <a:endParaRPr lang="it-IT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9" name="Immagine 8" descr="ccbysa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684" y="1992872"/>
            <a:ext cx="3875340" cy="1364120"/>
          </a:xfrm>
          <a:prstGeom prst="rect">
            <a:avLst/>
          </a:prstGeom>
        </p:spPr>
      </p:pic>
      <p:sp>
        <p:nvSpPr>
          <p:cNvPr id="10" name="CasellaDiTesto 9"/>
          <p:cNvSpPr txBox="1"/>
          <p:nvPr/>
        </p:nvSpPr>
        <p:spPr>
          <a:xfrm>
            <a:off x="4860032" y="4869161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it-IT" sz="4400" dirty="0" smtClean="0"/>
              <a:t>=</a:t>
            </a:r>
            <a:endParaRPr lang="it-IT" sz="4400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4788024" y="2276873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it-IT" sz="4400" dirty="0" smtClean="0"/>
              <a:t>=</a:t>
            </a:r>
            <a:endParaRPr lang="it-IT" sz="4400" dirty="0"/>
          </a:p>
        </p:txBody>
      </p:sp>
      <p:pic>
        <p:nvPicPr>
          <p:cNvPr id="12" name="Immagine 11" descr="iodl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5" y="1780198"/>
            <a:ext cx="3240359" cy="1800200"/>
          </a:xfrm>
          <a:prstGeom prst="rect">
            <a:avLst/>
          </a:prstGeom>
        </p:spPr>
      </p:pic>
      <p:sp>
        <p:nvSpPr>
          <p:cNvPr id="13" name="CasellaDiTesto 12"/>
          <p:cNvSpPr txBox="1"/>
          <p:nvPr/>
        </p:nvSpPr>
        <p:spPr>
          <a:xfrm>
            <a:off x="7380312" y="2852937"/>
            <a:ext cx="10081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4000" dirty="0">
                <a:solidFill>
                  <a:schemeClr val="accent2">
                    <a:lumMod val="75000"/>
                  </a:schemeClr>
                </a:solidFill>
              </a:rPr>
              <a:t>1</a:t>
            </a:r>
            <a:r>
              <a:rPr lang="it-IT" sz="4000" dirty="0" smtClean="0">
                <a:solidFill>
                  <a:schemeClr val="accent2">
                    <a:lumMod val="75000"/>
                  </a:schemeClr>
                </a:solidFill>
              </a:rPr>
              <a:t>.0</a:t>
            </a:r>
            <a:endParaRPr lang="it-IT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90872" y="548680"/>
            <a:ext cx="8229600" cy="936104"/>
          </a:xfrm>
        </p:spPr>
        <p:txBody>
          <a:bodyPr>
            <a:noAutofit/>
          </a:bodyPr>
          <a:lstStyle/>
          <a:p>
            <a:r>
              <a:rPr lang="it-IT" sz="2400" b="1" dirty="0" smtClean="0">
                <a:solidFill>
                  <a:schemeClr val="tx2"/>
                </a:solidFill>
              </a:rPr>
              <a:t>I dati </a:t>
            </a:r>
            <a:r>
              <a:rPr lang="it-IT" sz="2400" b="1" dirty="0" err="1" smtClean="0">
                <a:solidFill>
                  <a:schemeClr val="tx2"/>
                </a:solidFill>
              </a:rPr>
              <a:t>geotopocartografici</a:t>
            </a:r>
            <a:r>
              <a:rPr lang="it-IT" sz="2400" b="1" dirty="0" smtClean="0">
                <a:solidFill>
                  <a:schemeClr val="tx2"/>
                </a:solidFill>
              </a:rPr>
              <a:t> e territoriali prodotti dalla Sezione Pianificazione Territoriale Strategica e Cartografia</a:t>
            </a:r>
            <a:endParaRPr lang="it-IT" sz="2400" b="1" dirty="0">
              <a:solidFill>
                <a:schemeClr val="tx2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611078"/>
            <a:ext cx="5040560" cy="5246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asellaDiTesto 3"/>
          <p:cNvSpPr txBox="1"/>
          <p:nvPr/>
        </p:nvSpPr>
        <p:spPr>
          <a:xfrm>
            <a:off x="1403648" y="2366878"/>
            <a:ext cx="6120680" cy="2862322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dirty="0" smtClean="0">
                <a:solidFill>
                  <a:schemeClr val="tx2"/>
                </a:solidFill>
              </a:rPr>
              <a:t>La Regione del Veneto autorizza, a chiunque (licenziatario) abbia interesse, la libera e gratuita consultazione, estrazione, riproduzione e modifica dei dati </a:t>
            </a:r>
            <a:r>
              <a:rPr lang="it-IT" dirty="0" err="1" smtClean="0">
                <a:solidFill>
                  <a:schemeClr val="tx2"/>
                </a:solidFill>
              </a:rPr>
              <a:t>geotopocartografici</a:t>
            </a:r>
            <a:r>
              <a:rPr lang="it-IT" dirty="0" smtClean="0">
                <a:solidFill>
                  <a:schemeClr val="tx2"/>
                </a:solidFill>
              </a:rPr>
              <a:t> e territoriali prodotti dalla Sezione Pianificazione Territoriale Strategica e Cartografia e resi accessibili attraverso il </a:t>
            </a:r>
            <a:r>
              <a:rPr lang="it-IT" dirty="0" err="1" smtClean="0">
                <a:solidFill>
                  <a:schemeClr val="tx2"/>
                </a:solidFill>
              </a:rPr>
              <a:t>Geoportale</a:t>
            </a:r>
            <a:r>
              <a:rPr lang="it-IT" dirty="0" smtClean="0">
                <a:solidFill>
                  <a:schemeClr val="tx2"/>
                </a:solidFill>
              </a:rPr>
              <a:t> dell’Infrastruttura Dati Territoriali (IDT-RV), purché nel rispetto dei termini della licenza “</a:t>
            </a:r>
            <a:r>
              <a:rPr lang="it-IT" dirty="0" err="1" smtClean="0">
                <a:solidFill>
                  <a:schemeClr val="tx2"/>
                </a:solidFill>
              </a:rPr>
              <a:t>Italian</a:t>
            </a:r>
            <a:r>
              <a:rPr lang="it-IT" dirty="0" smtClean="0">
                <a:solidFill>
                  <a:schemeClr val="tx2"/>
                </a:solidFill>
              </a:rPr>
              <a:t> Open Data </a:t>
            </a:r>
            <a:r>
              <a:rPr lang="it-IT" dirty="0" err="1" smtClean="0">
                <a:solidFill>
                  <a:schemeClr val="tx2"/>
                </a:solidFill>
              </a:rPr>
              <a:t>License</a:t>
            </a:r>
            <a:r>
              <a:rPr lang="it-IT" dirty="0" smtClean="0">
                <a:solidFill>
                  <a:schemeClr val="tx2"/>
                </a:solidFill>
              </a:rPr>
              <a:t> 2.0” (IODL 2.0 </a:t>
            </a:r>
            <a:r>
              <a:rPr lang="it-IT" dirty="0" smtClean="0">
                <a:solidFill>
                  <a:schemeClr val="tx2"/>
                </a:solidFill>
                <a:hlinkClick r:id="rId4" tooltip="Collegamento al sito www.dati.gov.it"/>
              </a:rPr>
              <a:t>http://www.dati.gov.it/</a:t>
            </a:r>
            <a:r>
              <a:rPr lang="it-IT" dirty="0" err="1" smtClean="0">
                <a:solidFill>
                  <a:schemeClr val="tx2"/>
                </a:solidFill>
                <a:hlinkClick r:id="rId4" tooltip="Collegamento al sito www.dati.gov.it"/>
              </a:rPr>
              <a:t>iodl</a:t>
            </a:r>
            <a:r>
              <a:rPr lang="it-IT" dirty="0" smtClean="0">
                <a:solidFill>
                  <a:schemeClr val="tx2"/>
                </a:solidFill>
                <a:hlinkClick r:id="rId4" tooltip="Collegamento al sito www.dati.gov.it"/>
              </a:rPr>
              <a:t>/2.0/</a:t>
            </a:r>
            <a:r>
              <a:rPr lang="it-IT" dirty="0" smtClean="0">
                <a:solidFill>
                  <a:schemeClr val="tx2"/>
                </a:solidFill>
              </a:rPr>
              <a:t>).</a:t>
            </a:r>
            <a:endParaRPr lang="it-IT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706090"/>
          </a:xfrm>
        </p:spPr>
        <p:txBody>
          <a:bodyPr/>
          <a:lstStyle/>
          <a:p>
            <a:r>
              <a:rPr lang="it-IT" sz="2800" dirty="0" smtClean="0">
                <a:solidFill>
                  <a:schemeClr val="tx2"/>
                </a:solidFill>
              </a:rPr>
              <a:t>E gli altri dati del </a:t>
            </a:r>
            <a:r>
              <a:rPr lang="it-IT" sz="2800" dirty="0" err="1" smtClean="0">
                <a:solidFill>
                  <a:schemeClr val="tx2"/>
                </a:solidFill>
              </a:rPr>
              <a:t>Geoportale</a:t>
            </a:r>
            <a:r>
              <a:rPr lang="it-IT" sz="2800" dirty="0" smtClean="0">
                <a:solidFill>
                  <a:schemeClr val="tx2"/>
                </a:solidFill>
              </a:rPr>
              <a:t>?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412777"/>
            <a:ext cx="8363272" cy="5040559"/>
          </a:xfrm>
        </p:spPr>
        <p:txBody>
          <a:bodyPr/>
          <a:lstStyle/>
          <a:p>
            <a:pPr marL="0" indent="0">
              <a:buNone/>
            </a:pPr>
            <a:r>
              <a:rPr lang="it-IT" sz="2400" dirty="0" smtClean="0">
                <a:solidFill>
                  <a:schemeClr val="tx2"/>
                </a:solidFill>
              </a:rPr>
              <a:t>DATI AMBIENTALI (ARPAV) 		CC BY</a:t>
            </a:r>
          </a:p>
          <a:p>
            <a:pPr marL="0" indent="0">
              <a:buNone/>
            </a:pPr>
            <a:endParaRPr lang="it-IT" sz="24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it-IT" sz="2400" dirty="0" smtClean="0">
                <a:solidFill>
                  <a:schemeClr val="tx2"/>
                </a:solidFill>
              </a:rPr>
              <a:t>DATI STATISTICI (</a:t>
            </a:r>
            <a:r>
              <a:rPr lang="it-IT" sz="2400" dirty="0" err="1" smtClean="0">
                <a:solidFill>
                  <a:schemeClr val="tx2"/>
                </a:solidFill>
              </a:rPr>
              <a:t>SISTAR</a:t>
            </a:r>
            <a:r>
              <a:rPr lang="it-IT" sz="2400" dirty="0" smtClean="0">
                <a:solidFill>
                  <a:schemeClr val="tx2"/>
                </a:solidFill>
              </a:rPr>
              <a:t>)		CC BY</a:t>
            </a:r>
          </a:p>
          <a:p>
            <a:pPr marL="0" indent="0">
              <a:buNone/>
            </a:pPr>
            <a:endParaRPr lang="it-IT" sz="24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it-IT" sz="2400" dirty="0" smtClean="0">
                <a:solidFill>
                  <a:schemeClr val="tx2"/>
                </a:solidFill>
              </a:rPr>
              <a:t>DATI GEOLOGIA 			IODL 2.0</a:t>
            </a:r>
          </a:p>
          <a:p>
            <a:pPr marL="0" indent="0">
              <a:buNone/>
            </a:pPr>
            <a:endParaRPr lang="it-IT" sz="24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it-IT" sz="2400" dirty="0" smtClean="0">
                <a:solidFill>
                  <a:schemeClr val="tx2"/>
                </a:solidFill>
              </a:rPr>
              <a:t>DATI FORESTE				</a:t>
            </a:r>
            <a:r>
              <a:rPr lang="it-IT" sz="2400" dirty="0" err="1" smtClean="0">
                <a:solidFill>
                  <a:schemeClr val="tx2"/>
                </a:solidFill>
              </a:rPr>
              <a:t>IODL</a:t>
            </a:r>
            <a:r>
              <a:rPr lang="it-IT" sz="2400" dirty="0" smtClean="0">
                <a:solidFill>
                  <a:schemeClr val="tx2"/>
                </a:solidFill>
              </a:rPr>
              <a:t> 2.0</a:t>
            </a:r>
          </a:p>
          <a:p>
            <a:pPr marL="0" indent="0">
              <a:buNone/>
            </a:pPr>
            <a:endParaRPr lang="it-IT" sz="24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it-IT" sz="2400" dirty="0" smtClean="0">
                <a:solidFill>
                  <a:schemeClr val="tx2"/>
                </a:solidFill>
              </a:rPr>
              <a:t>LE ALTRE </a:t>
            </a:r>
            <a:r>
              <a:rPr lang="it-IT" sz="2400" dirty="0" err="1" smtClean="0">
                <a:solidFill>
                  <a:schemeClr val="tx2"/>
                </a:solidFill>
              </a:rPr>
              <a:t>STRUTTURE…</a:t>
            </a:r>
            <a:r>
              <a:rPr lang="it-IT" sz="2400" dirty="0" smtClean="0">
                <a:solidFill>
                  <a:schemeClr val="tx2"/>
                </a:solidFill>
              </a:rPr>
              <a:t>. </a:t>
            </a:r>
            <a:endParaRPr lang="en-US" sz="2400" dirty="0">
              <a:solidFill>
                <a:schemeClr val="tx2"/>
              </a:solidFill>
            </a:endParaRPr>
          </a:p>
        </p:txBody>
      </p:sp>
      <p:sp>
        <p:nvSpPr>
          <p:cNvPr id="4" name="Freccia a destra 3"/>
          <p:cNvSpPr/>
          <p:nvPr/>
        </p:nvSpPr>
        <p:spPr>
          <a:xfrm>
            <a:off x="4117082" y="1592796"/>
            <a:ext cx="45491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ccia a destra 4"/>
          <p:cNvSpPr/>
          <p:nvPr/>
        </p:nvSpPr>
        <p:spPr>
          <a:xfrm>
            <a:off x="4094212" y="2420888"/>
            <a:ext cx="45491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ccia a destra 5"/>
          <p:cNvSpPr/>
          <p:nvPr/>
        </p:nvSpPr>
        <p:spPr>
          <a:xfrm>
            <a:off x="4094212" y="3429000"/>
            <a:ext cx="45491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ccia a destra 6"/>
          <p:cNvSpPr/>
          <p:nvPr/>
        </p:nvSpPr>
        <p:spPr>
          <a:xfrm>
            <a:off x="4094212" y="4221088"/>
            <a:ext cx="45491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mmagine 7" descr="pensieros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7904" y="4623114"/>
            <a:ext cx="1622103" cy="1830222"/>
          </a:xfrm>
          <a:prstGeom prst="rect">
            <a:avLst/>
          </a:prstGeom>
        </p:spPr>
      </p:pic>
      <p:pic>
        <p:nvPicPr>
          <p:cNvPr id="9" name="Immagine 8" descr="soddisfatt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08712" y="4587552"/>
            <a:ext cx="2411760" cy="20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042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4" grpId="0" animBg="1"/>
      <p:bldP spid="5" grpId="0" animBg="1"/>
      <p:bldP spid="6" grpId="0" animBg="1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9552" y="2276872"/>
            <a:ext cx="8640960" cy="1656184"/>
          </a:xfrm>
        </p:spPr>
        <p:txBody>
          <a:bodyPr/>
          <a:lstStyle/>
          <a:p>
            <a:r>
              <a:rPr lang="it-IT" sz="4800" dirty="0" smtClean="0"/>
              <a:t>GRAZIE PER L’ATTENZIONE!</a:t>
            </a:r>
            <a:endParaRPr lang="en-US" sz="4800" dirty="0"/>
          </a:p>
        </p:txBody>
      </p:sp>
      <p:sp>
        <p:nvSpPr>
          <p:cNvPr id="4" name="Rettangolo 3"/>
          <p:cNvSpPr/>
          <p:nvPr/>
        </p:nvSpPr>
        <p:spPr>
          <a:xfrm>
            <a:off x="6228184" y="6453336"/>
            <a:ext cx="28083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it-IT" sz="1400" dirty="0" smtClean="0"/>
              <a:t>Presentazione su licenza IODL 2.0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2609744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cad.jpg"/>
          <p:cNvPicPr>
            <a:picLocks noChangeAspect="1"/>
          </p:cNvPicPr>
          <p:nvPr/>
        </p:nvPicPr>
        <p:blipFill>
          <a:blip r:embed="rId3" cstate="print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916832"/>
            <a:ext cx="8552036" cy="4608512"/>
          </a:xfrm>
          <a:prstGeom prst="rect">
            <a:avLst/>
          </a:prstGeom>
        </p:spPr>
      </p:pic>
      <p:sp>
        <p:nvSpPr>
          <p:cNvPr id="2" name="Rettangolo 1"/>
          <p:cNvSpPr/>
          <p:nvPr/>
        </p:nvSpPr>
        <p:spPr>
          <a:xfrm>
            <a:off x="478363" y="404664"/>
            <a:ext cx="798206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it-IT" sz="3200" b="1" dirty="0" smtClean="0">
                <a:solidFill>
                  <a:schemeClr val="tx2"/>
                </a:solidFill>
                <a:latin typeface="+mn-lt"/>
                <a:ea typeface="Tahoma" pitchFamily="34" charset="0"/>
                <a:cs typeface="Tahoma" pitchFamily="34" charset="0"/>
              </a:rPr>
              <a:t>DECRETO LEGISLATIVO 7 marzo 2005, n. 82 </a:t>
            </a:r>
            <a:r>
              <a:rPr lang="it-IT" sz="2800" dirty="0" smtClean="0">
                <a:solidFill>
                  <a:schemeClr val="tx2"/>
                </a:solidFill>
                <a:latin typeface="+mn-lt"/>
                <a:ea typeface="Tahoma" pitchFamily="34" charset="0"/>
                <a:cs typeface="Tahoma" pitchFamily="34" charset="0"/>
              </a:rPr>
              <a:t>Codice dell'amministrazione digitale (CAD) </a:t>
            </a:r>
          </a:p>
          <a:p>
            <a:pPr>
              <a:buNone/>
            </a:pPr>
            <a:r>
              <a:rPr lang="it-IT" b="1" dirty="0" smtClean="0">
                <a:solidFill>
                  <a:schemeClr val="tx2"/>
                </a:solidFill>
                <a:latin typeface="+mn-lt"/>
                <a:ea typeface="Tahoma" pitchFamily="34" charset="0"/>
                <a:cs typeface="Tahoma" pitchFamily="34" charset="0"/>
              </a:rPr>
              <a:t>CAPO V - Dati delle pubbliche amministrazioni e servizi in rete</a:t>
            </a:r>
            <a:endParaRPr lang="it-IT" b="1" dirty="0">
              <a:solidFill>
                <a:schemeClr val="tx2"/>
              </a:solidFill>
              <a:latin typeface="+mn-lt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467544" y="1916832"/>
            <a:ext cx="835292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None/>
            </a:pPr>
            <a:r>
              <a:rPr lang="it-IT" dirty="0" smtClean="0"/>
              <a:t>Le PA hanno la responsabilità di aggiornare, divulgare e permettere la valorizzazione dei dati pubblici secondo principi di open </a:t>
            </a:r>
            <a:r>
              <a:rPr lang="it-IT" dirty="0" err="1" smtClean="0"/>
              <a:t>government</a:t>
            </a:r>
            <a:r>
              <a:rPr lang="it-IT" dirty="0" smtClean="0"/>
              <a:t> .</a:t>
            </a:r>
          </a:p>
          <a:p>
            <a:pPr algn="just">
              <a:buNone/>
            </a:pPr>
            <a:r>
              <a:rPr lang="it-IT" b="1" dirty="0" smtClean="0"/>
              <a:t>Art. 52. Accesso telematico e riutilizzo dei dati delle pubbliche amministrazioni</a:t>
            </a:r>
            <a:endParaRPr lang="it-IT" dirty="0" smtClean="0"/>
          </a:p>
          <a:p>
            <a:pPr marL="457200" indent="-457200" algn="just">
              <a:buAutoNum type="arabicPeriod"/>
            </a:pPr>
            <a:r>
              <a:rPr lang="it-IT" dirty="0" err="1" smtClean="0"/>
              <a:t>…</a:t>
            </a:r>
            <a:r>
              <a:rPr lang="it-IT" b="1" dirty="0" err="1" smtClean="0"/>
              <a:t>le</a:t>
            </a:r>
            <a:r>
              <a:rPr lang="it-IT" b="1" dirty="0" smtClean="0"/>
              <a:t> pubbliche amministrazioni pubblicano nel proprio sito web</a:t>
            </a:r>
            <a:r>
              <a:rPr lang="it-IT" dirty="0" smtClean="0"/>
              <a:t>, all'interno della sezione «Trasparenza, valutazione e merito», </a:t>
            </a:r>
            <a:r>
              <a:rPr lang="it-IT" b="1" dirty="0" smtClean="0"/>
              <a:t>il catalogo dei dati, dei </a:t>
            </a:r>
            <a:r>
              <a:rPr lang="it-IT" b="1" u="sng" dirty="0" smtClean="0">
                <a:solidFill>
                  <a:srgbClr val="FF0000"/>
                </a:solidFill>
                <a:uFill>
                  <a:solidFill>
                    <a:srgbClr val="C00000"/>
                  </a:solidFill>
                </a:uFill>
              </a:rPr>
              <a:t>metadati</a:t>
            </a:r>
            <a:r>
              <a:rPr lang="it-IT" b="1" dirty="0" smtClean="0"/>
              <a:t> e delle relative banche dati in loro possesso </a:t>
            </a:r>
            <a:r>
              <a:rPr lang="it-IT" dirty="0" smtClean="0"/>
              <a:t>ed i regolamenti che ne disciplinano l'esercizio della facoltà di accesso telematico e il riutilizzo.</a:t>
            </a:r>
          </a:p>
          <a:p>
            <a:pPr marL="457200" indent="-457200" algn="just">
              <a:buNone/>
            </a:pPr>
            <a:r>
              <a:rPr lang="it-IT" b="1" dirty="0" smtClean="0"/>
              <a:t>Art.   59.  Dati territoriali</a:t>
            </a:r>
          </a:p>
          <a:p>
            <a:pPr marL="457200" indent="-457200" algn="just">
              <a:buNone/>
            </a:pPr>
            <a:r>
              <a:rPr lang="it-IT" dirty="0" smtClean="0"/>
              <a:t>3.    Per agevolare la pubblicità dei dati di interesse generale, disponibili presso le pubbliche amministrazioni a livello nazionale, regionale e locale, presso </a:t>
            </a:r>
            <a:r>
              <a:rPr lang="it-IT" dirty="0" err="1" smtClean="0"/>
              <a:t>DigitPA</a:t>
            </a:r>
            <a:r>
              <a:rPr lang="it-IT" dirty="0" smtClean="0"/>
              <a:t> è istituito il </a:t>
            </a:r>
            <a:r>
              <a:rPr lang="it-IT" u="sng" dirty="0" smtClean="0"/>
              <a:t>Repertorio nazionale dei dati territoriali</a:t>
            </a:r>
            <a:r>
              <a:rPr lang="it-IT" dirty="0" smtClean="0"/>
              <a:t>.</a:t>
            </a:r>
          </a:p>
          <a:p>
            <a:pPr marL="457200" indent="-457200" algn="just">
              <a:buNone/>
            </a:pPr>
            <a:endParaRPr lang="it-IT" b="1" dirty="0" smtClean="0"/>
          </a:p>
          <a:p>
            <a:pPr>
              <a:buNone/>
            </a:pP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nspire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0566">
            <a:off x="6435624" y="510406"/>
            <a:ext cx="2538646" cy="2583979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5410944" cy="1368152"/>
          </a:xfrm>
        </p:spPr>
        <p:txBody>
          <a:bodyPr/>
          <a:lstStyle/>
          <a:p>
            <a:pPr algn="l"/>
            <a:r>
              <a:rPr lang="it-IT" sz="3200" dirty="0" smtClean="0">
                <a:solidFill>
                  <a:schemeClr val="tx2"/>
                </a:solidFill>
                <a:latin typeface="+mn-lt"/>
                <a:ea typeface="Tahoma" pitchFamily="34" charset="0"/>
                <a:cs typeface="Tahoma" pitchFamily="34" charset="0"/>
              </a:rPr>
              <a:t>Direttiva 2007/2/CE </a:t>
            </a:r>
            <a:r>
              <a:rPr lang="it-IT" sz="3200" b="1" dirty="0" smtClean="0">
                <a:solidFill>
                  <a:schemeClr val="tx2"/>
                </a:solidFill>
                <a:latin typeface="+mn-lt"/>
                <a:ea typeface="Tahoma" pitchFamily="34" charset="0"/>
                <a:cs typeface="Tahoma" pitchFamily="34" charset="0"/>
              </a:rPr>
              <a:t>INSPIRE </a:t>
            </a:r>
            <a:r>
              <a:rPr lang="it-IT" sz="2400" b="1" dirty="0" smtClean="0">
                <a:solidFill>
                  <a:schemeClr val="tx2"/>
                </a:solidFill>
                <a:latin typeface="+mn-lt"/>
                <a:ea typeface="Tahoma" pitchFamily="34" charset="0"/>
                <a:cs typeface="Tahoma" pitchFamily="34" charset="0"/>
              </a:rPr>
              <a:t/>
            </a:r>
            <a:br>
              <a:rPr lang="it-IT" sz="2400" b="1" dirty="0" smtClean="0">
                <a:solidFill>
                  <a:schemeClr val="tx2"/>
                </a:solidFill>
                <a:latin typeface="+mn-lt"/>
                <a:ea typeface="Tahoma" pitchFamily="34" charset="0"/>
                <a:cs typeface="Tahoma" pitchFamily="34" charset="0"/>
              </a:rPr>
            </a:br>
            <a:r>
              <a:rPr lang="it-IT" sz="2400" dirty="0" smtClean="0">
                <a:solidFill>
                  <a:schemeClr val="tx2"/>
                </a:solidFill>
                <a:latin typeface="+mn-lt"/>
                <a:ea typeface="Tahoma" pitchFamily="34" charset="0"/>
                <a:cs typeface="Tahoma" pitchFamily="34" charset="0"/>
              </a:rPr>
              <a:t/>
            </a:r>
            <a:br>
              <a:rPr lang="it-IT" sz="2400" dirty="0" smtClean="0">
                <a:solidFill>
                  <a:schemeClr val="tx2"/>
                </a:solidFill>
                <a:latin typeface="+mn-lt"/>
                <a:ea typeface="Tahoma" pitchFamily="34" charset="0"/>
                <a:cs typeface="Tahoma" pitchFamily="34" charset="0"/>
              </a:rPr>
            </a:br>
            <a:r>
              <a:rPr lang="it-IT" sz="2400" b="1" dirty="0" err="1" smtClean="0">
                <a:solidFill>
                  <a:schemeClr val="tx2"/>
                </a:solidFill>
                <a:latin typeface="+mn-lt"/>
                <a:ea typeface="Tahoma" pitchFamily="34" charset="0"/>
                <a:cs typeface="Tahoma" pitchFamily="34" charset="0"/>
              </a:rPr>
              <a:t>Infrastructure</a:t>
            </a:r>
            <a:r>
              <a:rPr lang="it-IT" sz="2400" b="1" dirty="0" smtClean="0">
                <a:solidFill>
                  <a:schemeClr val="tx2"/>
                </a:solidFill>
                <a:latin typeface="+mn-lt"/>
                <a:ea typeface="Tahoma" pitchFamily="34" charset="0"/>
                <a:cs typeface="Tahoma" pitchFamily="34" charset="0"/>
              </a:rPr>
              <a:t> for </a:t>
            </a:r>
            <a:r>
              <a:rPr lang="it-IT" sz="2400" b="1" dirty="0" err="1" smtClean="0">
                <a:solidFill>
                  <a:schemeClr val="tx2"/>
                </a:solidFill>
                <a:latin typeface="+mn-lt"/>
                <a:ea typeface="Tahoma" pitchFamily="34" charset="0"/>
                <a:cs typeface="Tahoma" pitchFamily="34" charset="0"/>
              </a:rPr>
              <a:t>Spatial</a:t>
            </a:r>
            <a:r>
              <a:rPr lang="it-IT" sz="2400" b="1" dirty="0" smtClean="0">
                <a:solidFill>
                  <a:schemeClr val="tx2"/>
                </a:solidFill>
                <a:latin typeface="+mn-lt"/>
                <a:ea typeface="Tahoma" pitchFamily="34" charset="0"/>
                <a:cs typeface="Tahoma" pitchFamily="34" charset="0"/>
              </a:rPr>
              <a:t> Information</a:t>
            </a:r>
            <a:br>
              <a:rPr lang="it-IT" sz="2400" b="1" dirty="0" smtClean="0">
                <a:solidFill>
                  <a:schemeClr val="tx2"/>
                </a:solidFill>
                <a:latin typeface="+mn-lt"/>
                <a:ea typeface="Tahoma" pitchFamily="34" charset="0"/>
                <a:cs typeface="Tahoma" pitchFamily="34" charset="0"/>
              </a:rPr>
            </a:br>
            <a:r>
              <a:rPr lang="it-IT" sz="2400" b="1" dirty="0" smtClean="0">
                <a:solidFill>
                  <a:schemeClr val="tx2"/>
                </a:solidFill>
                <a:latin typeface="+mn-lt"/>
                <a:ea typeface="Tahoma" pitchFamily="34" charset="0"/>
                <a:cs typeface="Tahoma" pitchFamily="34" charset="0"/>
              </a:rPr>
              <a:t>in the </a:t>
            </a:r>
            <a:r>
              <a:rPr lang="it-IT" sz="2400" b="1" dirty="0" err="1" smtClean="0">
                <a:solidFill>
                  <a:schemeClr val="tx2"/>
                </a:solidFill>
                <a:latin typeface="+mn-lt"/>
                <a:ea typeface="Tahoma" pitchFamily="34" charset="0"/>
                <a:cs typeface="Tahoma" pitchFamily="34" charset="0"/>
              </a:rPr>
              <a:t>European</a:t>
            </a:r>
            <a:r>
              <a:rPr lang="it-IT" sz="2400" b="1" dirty="0" smtClean="0">
                <a:solidFill>
                  <a:schemeClr val="tx2"/>
                </a:solidFill>
                <a:latin typeface="+mn-lt"/>
                <a:ea typeface="Tahoma" pitchFamily="34" charset="0"/>
                <a:cs typeface="Tahoma" pitchFamily="34" charset="0"/>
              </a:rPr>
              <a:t> Community</a:t>
            </a:r>
            <a:endParaRPr lang="it-IT" sz="2400" b="1" dirty="0">
              <a:solidFill>
                <a:schemeClr val="tx2"/>
              </a:solidFill>
              <a:latin typeface="+mn-lt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2780928"/>
            <a:ext cx="8208912" cy="3384376"/>
          </a:xfrm>
        </p:spPr>
        <p:txBody>
          <a:bodyPr/>
          <a:lstStyle/>
          <a:p>
            <a:r>
              <a:rPr lang="it-IT" sz="2000" dirty="0" smtClean="0">
                <a:solidFill>
                  <a:schemeClr val="tx2"/>
                </a:solidFill>
              </a:rPr>
              <a:t>Utilizza le infrastrutture dei Paesi della Comunità Europea</a:t>
            </a:r>
          </a:p>
          <a:p>
            <a:pPr algn="just"/>
            <a:r>
              <a:rPr lang="it-IT" sz="2000" dirty="0" smtClean="0">
                <a:solidFill>
                  <a:schemeClr val="tx2"/>
                </a:solidFill>
              </a:rPr>
              <a:t>Componente fondamentale dell'infrastruttura di ciascun Paese: i </a:t>
            </a:r>
            <a:r>
              <a:rPr lang="it-IT" sz="2000" b="1" dirty="0" smtClean="0">
                <a:solidFill>
                  <a:schemeClr val="tx2"/>
                </a:solidFill>
              </a:rPr>
              <a:t>metadati</a:t>
            </a:r>
            <a:r>
              <a:rPr lang="it-IT" sz="2000" b="1" dirty="0">
                <a:solidFill>
                  <a:schemeClr val="tx2"/>
                </a:solidFill>
              </a:rPr>
              <a:t> </a:t>
            </a:r>
            <a:r>
              <a:rPr lang="it-IT" sz="2000" dirty="0" smtClean="0">
                <a:solidFill>
                  <a:schemeClr val="tx2"/>
                </a:solidFill>
              </a:rPr>
              <a:t>«le informazioni che descrivono i set di dati territoriali e i loro servizi territoriali e che consentono di ricercare, repertoriare e utilizzare tali dati e servizi»</a:t>
            </a:r>
          </a:p>
          <a:p>
            <a:pPr algn="just"/>
            <a:r>
              <a:rPr lang="it-IT" sz="2000" dirty="0" smtClean="0">
                <a:solidFill>
                  <a:schemeClr val="tx2"/>
                </a:solidFill>
              </a:rPr>
              <a:t>In Italia viene recepita con </a:t>
            </a:r>
            <a:r>
              <a:rPr lang="it-IT" sz="2000" dirty="0" err="1" smtClean="0">
                <a:solidFill>
                  <a:schemeClr val="tx2"/>
                </a:solidFill>
              </a:rPr>
              <a:t>D.Lgs.</a:t>
            </a:r>
            <a:r>
              <a:rPr lang="it-IT" sz="2000" dirty="0" smtClean="0">
                <a:solidFill>
                  <a:schemeClr val="tx2"/>
                </a:solidFill>
              </a:rPr>
              <a:t> 32/2010.</a:t>
            </a:r>
          </a:p>
          <a:p>
            <a:pPr>
              <a:buNone/>
            </a:pPr>
            <a:r>
              <a:rPr lang="it-IT" sz="2000" dirty="0" smtClean="0">
                <a:solidFill>
                  <a:schemeClr val="tx2"/>
                </a:solidFill>
              </a:rPr>
              <a:t> 	Articolo 5: il RNDT è parte integrante dell’infrastruttura, svolge la funzione di servizio di ricerca pubblicando i metadati dei set di dati territoriali.</a:t>
            </a:r>
            <a:br>
              <a:rPr lang="it-IT" sz="2000" dirty="0" smtClean="0">
                <a:solidFill>
                  <a:schemeClr val="tx2"/>
                </a:solidFill>
              </a:rPr>
            </a:br>
            <a:r>
              <a:rPr lang="it-IT" sz="2000" b="1" dirty="0" smtClean="0">
                <a:solidFill>
                  <a:schemeClr val="tx2"/>
                </a:solidFill>
              </a:rPr>
              <a:t>Dati territoriali</a:t>
            </a:r>
            <a:r>
              <a:rPr lang="it-IT" sz="2000" dirty="0" smtClean="0">
                <a:solidFill>
                  <a:schemeClr val="tx2"/>
                </a:solidFill>
              </a:rPr>
              <a:t>: qualunque informazione geograficamente localizzata.</a:t>
            </a:r>
          </a:p>
          <a:p>
            <a:pPr>
              <a:buNone/>
            </a:pPr>
            <a:endParaRPr lang="it-IT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008112"/>
          </a:xfrm>
        </p:spPr>
        <p:txBody>
          <a:bodyPr>
            <a:noAutofit/>
          </a:bodyPr>
          <a:lstStyle/>
          <a:p>
            <a:r>
              <a:rPr lang="it-IT" sz="3200" b="1" dirty="0" smtClean="0">
                <a:solidFill>
                  <a:schemeClr val="tx2"/>
                </a:solidFill>
              </a:rPr>
              <a:t>D.M. 10 novembre 2011: regole tecniche per la definizione del contenuto del RNDT</a:t>
            </a:r>
            <a:endParaRPr lang="it-IT" sz="3200" b="1" dirty="0">
              <a:solidFill>
                <a:schemeClr val="tx2"/>
              </a:solidFill>
            </a:endParaRPr>
          </a:p>
        </p:txBody>
      </p:sp>
      <p:pic>
        <p:nvPicPr>
          <p:cNvPr id="5" name="Immagine 4" descr="RNDT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352809"/>
            <a:ext cx="5076056" cy="3172535"/>
          </a:xfrm>
          <a:prstGeom prst="rect">
            <a:avLst/>
          </a:prstGeom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7" name="Immagine 6" descr="INSPIRE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6064" y="5508231"/>
            <a:ext cx="4355976" cy="1089122"/>
          </a:xfrm>
          <a:prstGeom prst="rect">
            <a:avLst/>
          </a:prstGeom>
        </p:spPr>
      </p:pic>
      <p:sp>
        <p:nvSpPr>
          <p:cNvPr id="8" name="Freccia a destra 7"/>
          <p:cNvSpPr/>
          <p:nvPr/>
        </p:nvSpPr>
        <p:spPr>
          <a:xfrm rot="5400000">
            <a:off x="1907704" y="4653136"/>
            <a:ext cx="1080120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Segnaposto contenuto 3" descr="DM.png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0064" y="1437171"/>
            <a:ext cx="4281976" cy="3287973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11" name="CasellaDiTesto 10"/>
          <p:cNvSpPr txBox="1"/>
          <p:nvPr/>
        </p:nvSpPr>
        <p:spPr>
          <a:xfrm>
            <a:off x="1115616" y="4221088"/>
            <a:ext cx="2808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it-IT" dirty="0" smtClean="0"/>
              <a:t>INSPIRE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magine 13" descr="rndt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5949280"/>
            <a:ext cx="1905000" cy="581025"/>
          </a:xfrm>
          <a:prstGeom prst="rect">
            <a:avLst/>
          </a:prstGeom>
        </p:spPr>
      </p:pic>
      <p:sp>
        <p:nvSpPr>
          <p:cNvPr id="13" name="Segnaposto contenuto 12"/>
          <p:cNvSpPr>
            <a:spLocks noGrp="1"/>
          </p:cNvSpPr>
          <p:nvPr>
            <p:ph idx="1"/>
          </p:nvPr>
        </p:nvSpPr>
        <p:spPr>
          <a:xfrm>
            <a:off x="611560" y="1700809"/>
            <a:ext cx="8280920" cy="4032447"/>
          </a:xfrm>
        </p:spPr>
        <p:txBody>
          <a:bodyPr/>
          <a:lstStyle/>
          <a:p>
            <a:pPr algn="just">
              <a:buNone/>
            </a:pPr>
            <a:r>
              <a:rPr lang="it-IT" sz="2200" dirty="0" smtClean="0"/>
              <a:t>ART. 2 </a:t>
            </a:r>
            <a:r>
              <a:rPr lang="it-IT" sz="2200" dirty="0"/>
              <a:t>comma </a:t>
            </a:r>
            <a:r>
              <a:rPr lang="it-IT" sz="2200" dirty="0" smtClean="0"/>
              <a:t>3 (</a:t>
            </a:r>
            <a:r>
              <a:rPr lang="it-IT" sz="2200" dirty="0"/>
              <a:t>attuazione direttiva </a:t>
            </a:r>
            <a:r>
              <a:rPr lang="it-IT" sz="2200" dirty="0" smtClean="0"/>
              <a:t>INSPIRE): Il Repertorio costituisce parte integrante dell'infrastruttura nazionale per l'informazione territoriale e del monitoraggio ambientale di cui all'articolo 3, comma 1, del decreto legislativo 27 gennaio 2010, n. 32, relativamente alla raccolta dei metadati per i dati territoriali ed i relativi servizi. </a:t>
            </a:r>
          </a:p>
          <a:p>
            <a:pPr algn="just">
              <a:buNone/>
            </a:pPr>
            <a:r>
              <a:rPr lang="it-IT" sz="2200" dirty="0" smtClean="0"/>
              <a:t>ART. 5: ..le amministrazioni che sono titolari o che gestiscono dati territoriali di interesse generali e servizi ad essi relativi provvedono ad inserire nel Repertorio i relativi metadati con le modalità di cui all’art.7</a:t>
            </a:r>
          </a:p>
          <a:p>
            <a:pPr algn="just">
              <a:buNone/>
            </a:pPr>
            <a:r>
              <a:rPr lang="it-IT" sz="2200" dirty="0" smtClean="0"/>
              <a:t>ART. 7 comma 1: le amministrazioni provvedono a incrementare e aggiornare il Repertorio..</a:t>
            </a:r>
          </a:p>
        </p:txBody>
      </p:sp>
      <p:sp>
        <p:nvSpPr>
          <p:cNvPr id="6" name="Titolo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008112"/>
          </a:xfrm>
        </p:spPr>
        <p:txBody>
          <a:bodyPr>
            <a:noAutofit/>
          </a:bodyPr>
          <a:lstStyle/>
          <a:p>
            <a:r>
              <a:rPr lang="it-IT" sz="3200" dirty="0" smtClean="0">
                <a:solidFill>
                  <a:schemeClr val="tx2"/>
                </a:solidFill>
              </a:rPr>
              <a:t>D.M. 10 novembre 2011: regole tecniche per la definizione del contenuto del RNDT</a:t>
            </a:r>
            <a:endParaRPr lang="it-IT" sz="3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3568" y="980728"/>
            <a:ext cx="8136904" cy="1008114"/>
          </a:xfrm>
        </p:spPr>
        <p:txBody>
          <a:bodyPr/>
          <a:lstStyle/>
          <a:p>
            <a:pPr algn="l"/>
            <a:r>
              <a:rPr lang="it-IT" sz="3200" b="1" dirty="0" smtClean="0">
                <a:solidFill>
                  <a:schemeClr val="tx2"/>
                </a:solidFill>
                <a:latin typeface="+mn-lt"/>
              </a:rPr>
              <a:t>E’ obbligo delle Pubbliche Amministrazioni:</a:t>
            </a:r>
            <a:endParaRPr lang="it-IT" sz="3200" b="1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539552" y="2780928"/>
            <a:ext cx="8208912" cy="1728192"/>
          </a:xfrm>
        </p:spPr>
        <p:txBody>
          <a:bodyPr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it-IT" sz="2400" dirty="0" smtClean="0">
                <a:solidFill>
                  <a:schemeClr val="tx2"/>
                </a:solidFill>
              </a:rPr>
              <a:t>PRODURRE I METADATI DEI DATI TERRITORIALI</a:t>
            </a:r>
          </a:p>
          <a:p>
            <a:pPr marL="457200" indent="-457200" algn="just"/>
            <a:endParaRPr lang="it-IT" sz="2400" dirty="0" smtClean="0">
              <a:solidFill>
                <a:schemeClr val="tx2"/>
              </a:solidFill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it-IT" sz="2400" dirty="0" smtClean="0">
                <a:solidFill>
                  <a:schemeClr val="tx2"/>
                </a:solidFill>
              </a:rPr>
              <a:t>PUBBLICARLI NEL RNDT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it-IT" sz="2400" dirty="0" smtClean="0">
              <a:solidFill>
                <a:schemeClr val="tx2"/>
              </a:solidFill>
            </a:endParaRPr>
          </a:p>
          <a:p>
            <a:pPr marL="0" lvl="1" indent="457200" algn="l" defTabSz="449263"/>
            <a:endParaRPr lang="it-IT" sz="2400" dirty="0" smtClean="0">
              <a:solidFill>
                <a:schemeClr val="tx2"/>
              </a:solidFill>
            </a:endParaRPr>
          </a:p>
          <a:p>
            <a:pPr marL="0" lvl="1" indent="457200" algn="l" defTabSz="449263"/>
            <a:r>
              <a:rPr lang="it-IT" sz="2400" dirty="0" smtClean="0">
                <a:solidFill>
                  <a:schemeClr val="tx2"/>
                </a:solidFill>
              </a:rPr>
              <a:t>INSERIRE NEL SITO OPEN DATA i dati alfanumerici in formato 	aperto</a:t>
            </a:r>
          </a:p>
          <a:p>
            <a:pPr algn="l"/>
            <a:endParaRPr lang="it-IT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it-IT" sz="3600" b="1" dirty="0" smtClean="0">
                <a:solidFill>
                  <a:schemeClr val="tx2"/>
                </a:solidFill>
              </a:rPr>
              <a:t>Il portale del RNDT</a:t>
            </a:r>
            <a:r>
              <a:rPr lang="it-IT" sz="4000" dirty="0" smtClean="0"/>
              <a:t/>
            </a:r>
            <a:br>
              <a:rPr lang="it-IT" sz="4000" dirty="0" smtClean="0"/>
            </a:br>
            <a:r>
              <a:rPr lang="it-IT" sz="4000" dirty="0" smtClean="0">
                <a:hlinkClick r:id="rId3"/>
              </a:rPr>
              <a:t>http://www.rndt.gov.it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1628800"/>
            <a:ext cx="8280920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ov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7181</TotalTime>
  <Words>1717</Words>
  <Application>Microsoft Office PowerPoint</Application>
  <PresentationFormat>Presentazione su schermo (4:3)</PresentationFormat>
  <Paragraphs>195</Paragraphs>
  <Slides>38</Slides>
  <Notes>38</Notes>
  <HiddenSlides>4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Titoli diapositive</vt:lpstr>
      </vt:variant>
      <vt:variant>
        <vt:i4>38</vt:i4>
      </vt:variant>
    </vt:vector>
  </HeadingPairs>
  <TitlesOfParts>
    <vt:vector size="40" baseType="lpstr">
      <vt:lpstr>prova</vt:lpstr>
      <vt:lpstr>Personalizza struttura</vt:lpstr>
      <vt:lpstr>I metadati e le licenze d’uso sui dati: la necessità di fornire un dato completo all’utente finale       </vt:lpstr>
      <vt:lpstr>Definizione di metadati</vt:lpstr>
      <vt:lpstr>         I metadati: scelta o obbligo?</vt:lpstr>
      <vt:lpstr>Presentazione standard di PowerPoint</vt:lpstr>
      <vt:lpstr>Direttiva 2007/2/CE INSPIRE   Infrastructure for Spatial Information in the European Community</vt:lpstr>
      <vt:lpstr>D.M. 10 novembre 2011: regole tecniche per la definizione del contenuto del RNDT</vt:lpstr>
      <vt:lpstr>D.M. 10 novembre 2011: regole tecniche per la definizione del contenuto del RNDT</vt:lpstr>
      <vt:lpstr>E’ obbligo delle Pubbliche Amministrazioni:</vt:lpstr>
      <vt:lpstr>Il portale del RNDT http://www.rndt.gov.it </vt:lpstr>
      <vt:lpstr>I metadati inseriti nel RNDT verranno pubblicati nel Portale Europeo mediante sincronizzazione </vt:lpstr>
      <vt:lpstr>Anche il portale OpenData (http://dati.veneto.it) verrà sincronizzato con il Portale Europeo</vt:lpstr>
      <vt:lpstr>Allegato 2 – Specifiche tecniche per la per la formazione e l’alimentazione del Repertorio Nazionale dei Dati Territoriali</vt:lpstr>
      <vt:lpstr>Cosa contiene la scheda metadato che accompagna TUTTI i dati pubblicati nel Geoportale?</vt:lpstr>
      <vt:lpstr>Presentazione standard di PowerPoint</vt:lpstr>
      <vt:lpstr>Cosa contiene la scheda metadato che accompagna TUTTI i dati pubblicati nel Geoportale?</vt:lpstr>
      <vt:lpstr>Come creare la scheda metadati?</vt:lpstr>
      <vt:lpstr>Cosa contiene la cartella Metadati_dati?</vt:lpstr>
      <vt:lpstr>Campi precompilati e menu a tendina agevolano la compilazione della scheda</vt:lpstr>
      <vt:lpstr>Sono presenti due manuali d’uso</vt:lpstr>
      <vt:lpstr>1 file ods (open document)  con le stesse funzionalità del file excel </vt:lpstr>
      <vt:lpstr>1 database in Access per convertire le schede metadati realizzate con versioni precedenti nella versione conforme al RNDT</vt:lpstr>
      <vt:lpstr>QSPHERE – plugin di QGIS </vt:lpstr>
      <vt:lpstr>COSA PUO’ FARE L’UTENTE CON IL DATO PUBBLICATO?</vt:lpstr>
      <vt:lpstr>PREMESSA</vt:lpstr>
      <vt:lpstr>DATO DI TIPO APERTO (art. 68 CAD)</vt:lpstr>
      <vt:lpstr>Requisiti dei dati aperti </vt:lpstr>
      <vt:lpstr>LE 5 STELLE DELL’OPEN DATA</vt:lpstr>
      <vt:lpstr>PER INIZIARE … DATI NON PROPRIETARI!</vt:lpstr>
      <vt:lpstr>QUALI LICENZE POSSO SCEGLIERE?</vt:lpstr>
      <vt:lpstr>Presentazione standard di PowerPoint</vt:lpstr>
      <vt:lpstr>Presentazione standard di PowerPoint</vt:lpstr>
      <vt:lpstr>LICENZE CCBY</vt:lpstr>
      <vt:lpstr>                    </vt:lpstr>
      <vt:lpstr>Presentazione standard di PowerPoint</vt:lpstr>
      <vt:lpstr>Creative Commons e IODL </vt:lpstr>
      <vt:lpstr>I dati geotopocartografici e territoriali prodotti dalla Sezione Pianificazione Territoriale Strategica e Cartografia</vt:lpstr>
      <vt:lpstr>E gli altri dati del Geoportale?</vt:lpstr>
      <vt:lpstr>GRAZIE PER L’ATTENZIONE!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“Dal progetto GSE Land alla Base di Dati di Copertura del Suolo: utilizzo delle banche dati territoriali del SIT della Regione del Veneto“</dc:title>
  <dc:creator>Your User Name</dc:creator>
  <cp:lastModifiedBy>benato</cp:lastModifiedBy>
  <cp:revision>447</cp:revision>
  <dcterms:created xsi:type="dcterms:W3CDTF">2008-10-17T13:38:48Z</dcterms:created>
  <dcterms:modified xsi:type="dcterms:W3CDTF">2016-04-12T20:36:30Z</dcterms:modified>
</cp:coreProperties>
</file>